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5"/>
  </p:sldMasterIdLst>
  <p:notesMasterIdLst>
    <p:notesMasterId r:id="rId23"/>
  </p:notesMasterIdLst>
  <p:sldIdLst>
    <p:sldId id="341" r:id="rId6"/>
    <p:sldId id="1084" r:id="rId7"/>
    <p:sldId id="1091" r:id="rId8"/>
    <p:sldId id="1127" r:id="rId9"/>
    <p:sldId id="1126" r:id="rId10"/>
    <p:sldId id="1138" r:id="rId11"/>
    <p:sldId id="1089" r:id="rId12"/>
    <p:sldId id="1139" r:id="rId13"/>
    <p:sldId id="1128" r:id="rId14"/>
    <p:sldId id="1140" r:id="rId15"/>
    <p:sldId id="3075" r:id="rId16"/>
    <p:sldId id="3071" r:id="rId17"/>
    <p:sldId id="3074" r:id="rId18"/>
    <p:sldId id="3072" r:id="rId19"/>
    <p:sldId id="1129" r:id="rId20"/>
    <p:sldId id="1137" r:id="rId21"/>
    <p:sldId id="1059" r:id="rId22"/>
  </p:sldIdLst>
  <p:sldSz cx="12192000" cy="6858000"/>
  <p:notesSz cx="6819900" cy="99187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43" userDrawn="1">
          <p15:clr>
            <a:srgbClr val="A4A3A4"/>
          </p15:clr>
        </p15:guide>
        <p15:guide id="3" pos="7061" userDrawn="1">
          <p15:clr>
            <a:srgbClr val="A4A3A4"/>
          </p15:clr>
        </p15:guide>
        <p15:guide id="4" orient="horz" pos="270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na Lopes Fontes" initials="MLF" lastIdx="1" clrIdx="0">
    <p:extLst>
      <p:ext uri="{19B8F6BF-5375-455C-9EA6-DF929625EA0E}">
        <p15:presenceInfo xmlns:p15="http://schemas.microsoft.com/office/powerpoint/2012/main" userId="S-1-5-21-1161975898-3023619224-890137498-8532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7A"/>
    <a:srgbClr val="006666"/>
    <a:srgbClr val="008080"/>
    <a:srgbClr val="F2F2F2"/>
    <a:srgbClr val="7F7F7F"/>
    <a:srgbClr val="747678"/>
    <a:srgbClr val="001817"/>
    <a:srgbClr val="57595A"/>
    <a:srgbClr val="005F5C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EBBBCC-DAD2-459C-BE2E-F6DE35CF9A28}" styleName="Estilo Escuro 2 - Ênfase 3/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4280" autoAdjust="0"/>
  </p:normalViewPr>
  <p:slideViewPr>
    <p:cSldViewPr snapToGrid="0" showGuides="1">
      <p:cViewPr varScale="1">
        <p:scale>
          <a:sx n="68" d="100"/>
          <a:sy n="68" d="100"/>
        </p:scale>
        <p:origin x="810" y="72"/>
      </p:cViewPr>
      <p:guideLst>
        <p:guide pos="143"/>
        <p:guide pos="7061"/>
        <p:guide orient="horz" pos="270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FF99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3312834136579208E-3"/>
                  <c:y val="-0.3947103116046167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11,0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843-4C42-AC1E-1A6FAFEFD22E}"/>
                </c:ext>
              </c:extLst>
            </c:dLbl>
            <c:dLbl>
              <c:idx val="1"/>
              <c:layout>
                <c:manualLayout>
                  <c:x val="0"/>
                  <c:y val="-0.1435310224016788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43-4C42-AC1E-1A6FAFEFD22E}"/>
                </c:ext>
              </c:extLst>
            </c:dLbl>
            <c:dLbl>
              <c:idx val="2"/>
              <c:layout>
                <c:manualLayout>
                  <c:x val="-1.6656417068290216E-3"/>
                  <c:y val="-0.1043861981103118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843-4C42-AC1E-1A6FAFEFD22E}"/>
                </c:ext>
              </c:extLst>
            </c:dLbl>
            <c:dLbl>
              <c:idx val="3"/>
              <c:layout>
                <c:manualLayout>
                  <c:x val="1.6656417068289604E-3"/>
                  <c:y val="-7.17655112008395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43-4C42-AC1E-1A6FAFEFD22E}"/>
                </c:ext>
              </c:extLst>
            </c:dLbl>
            <c:dLbl>
              <c:idx val="4"/>
              <c:layout>
                <c:manualLayout>
                  <c:x val="1.6656417068289604E-3"/>
                  <c:y val="-6.197930512799766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843-4C42-AC1E-1A6FAFEFD2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Controle!$E$88:$E$92</c:f>
              <c:strCache>
                <c:ptCount val="5"/>
                <c:pt idx="0">
                  <c:v>Serviços Médicos</c:v>
                </c:pt>
                <c:pt idx="1">
                  <c:v>Serviços de Assepsia</c:v>
                </c:pt>
                <c:pt idx="2">
                  <c:v>Locação de Tendas</c:v>
                </c:pt>
                <c:pt idx="3">
                  <c:v>Serviços de Comunicação</c:v>
                </c:pt>
                <c:pt idx="4">
                  <c:v>Outros</c:v>
                </c:pt>
              </c:strCache>
            </c:strRef>
          </c:cat>
          <c:val>
            <c:numRef>
              <c:f>Controle!$F$88:$F$92</c:f>
              <c:numCache>
                <c:formatCode>_(* #,##0.00_);_(* \(#,##0.00\);_(* "-"??_);_(@_)</c:formatCode>
                <c:ptCount val="5"/>
                <c:pt idx="0">
                  <c:v>11</c:v>
                </c:pt>
                <c:pt idx="1">
                  <c:v>3</c:v>
                </c:pt>
                <c:pt idx="2">
                  <c:v>1.6</c:v>
                </c:pt>
                <c:pt idx="3">
                  <c:v>0.6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843-4C42-AC1E-1A6FAFEFD2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1221317216"/>
        <c:axId val="1221318528"/>
      </c:barChart>
      <c:catAx>
        <c:axId val="122131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221318528"/>
        <c:crosses val="autoZero"/>
        <c:auto val="1"/>
        <c:lblAlgn val="ctr"/>
        <c:lblOffset val="100"/>
        <c:noMultiLvlLbl val="0"/>
      </c:catAx>
      <c:valAx>
        <c:axId val="1221318528"/>
        <c:scaling>
          <c:orientation val="minMax"/>
        </c:scaling>
        <c:delete val="1"/>
        <c:axPos val="l"/>
        <c:numFmt formatCode="_(* #,##0.00_);_(* \(#,##0.00\);_(* &quot;-&quot;??_);_(@_)" sourceLinked="0"/>
        <c:majorTickMark val="none"/>
        <c:minorTickMark val="none"/>
        <c:tickLblPos val="nextTo"/>
        <c:crossAx val="1221317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808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B8-49AC-AFA1-3033E20F7B7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B8-49AC-AFA1-3033E20F7B7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0,34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AB8-49AC-AFA1-3033E20F7B7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0,5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B8-49AC-AFA1-3033E20F7B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Controle!$H$57:$I$60</c:f>
              <c:strCache>
                <c:ptCount val="4"/>
                <c:pt idx="0">
                  <c:v>Máscara</c:v>
                </c:pt>
                <c:pt idx="1">
                  <c:v>Protetor Facial</c:v>
                </c:pt>
                <c:pt idx="2">
                  <c:v>Álcool</c:v>
                </c:pt>
                <c:pt idx="3">
                  <c:v>Outros</c:v>
                </c:pt>
              </c:strCache>
            </c:strRef>
          </c:cat>
          <c:val>
            <c:numRef>
              <c:f>Controle!$J$57:$J$60</c:f>
              <c:numCache>
                <c:formatCode>_("R$"* #,##0.00_);_("R$"* \(#,##0.00\);_("R$"* "-"??_);_(@_)</c:formatCode>
                <c:ptCount val="4"/>
                <c:pt idx="0">
                  <c:v>4.2</c:v>
                </c:pt>
                <c:pt idx="1">
                  <c:v>1.1000000000000001</c:v>
                </c:pt>
                <c:pt idx="2">
                  <c:v>0.34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B8-49AC-AFA1-3033E20F7B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84977128"/>
        <c:axId val="1484978112"/>
      </c:barChart>
      <c:catAx>
        <c:axId val="1484977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84978112"/>
        <c:crosses val="autoZero"/>
        <c:auto val="1"/>
        <c:lblAlgn val="ctr"/>
        <c:lblOffset val="100"/>
        <c:noMultiLvlLbl val="0"/>
      </c:catAx>
      <c:valAx>
        <c:axId val="1484978112"/>
        <c:scaling>
          <c:orientation val="minMax"/>
          <c:max val="5"/>
        </c:scaling>
        <c:delete val="1"/>
        <c:axPos val="l"/>
        <c:numFmt formatCode="_(&quot;R$&quot;* #,##0.00_);_(&quot;R$&quot;* \(#,##0.00\);_(&quot;R$&quot;* &quot;-&quot;??_);_(@_)" sourceLinked="1"/>
        <c:majorTickMark val="none"/>
        <c:minorTickMark val="none"/>
        <c:tickLblPos val="nextTo"/>
        <c:crossAx val="148497712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0BE2A-AC37-4FD0-9D5A-8BB4F12558B7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44538"/>
            <a:ext cx="6610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1990" y="4711384"/>
            <a:ext cx="5455920" cy="44634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1045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63032" y="9421045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7F0C1-24ED-4EDA-BC07-0620610ACB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7142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FFB45B-7D45-41CB-BBE5-70D3C38766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85F0EC3-EE32-49F8-BE4D-814CBC6939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A452884-0E90-45C2-BF46-B17B464E2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5164-3C14-4693-8DEE-3C8EBD27A6DC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86A0F77-A4B1-4F89-8B75-3E0254B12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FC3F00-1022-46C7-878C-DDD3F30F4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7296-0B64-4622-9AE0-F1A5C2D40F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7711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2338DF-9E6E-4738-8174-4F8C964F5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EF95DBE-2173-42B2-B5AF-9BCCC6B198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860AC16-D5E8-4583-ADFF-C9705770F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5164-3C14-4693-8DEE-3C8EBD27A6DC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493CA21-7DFB-42E8-BFF1-38518DBEB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683253-50B0-41A1-9D43-A65282531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7296-0B64-4622-9AE0-F1A5C2D40F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1913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120FD1A-E3A2-4C27-93A2-45FF6D0234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92F6A1B-6546-4188-8E95-B39B34AB3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CD3ABEE-B09F-415F-845F-CA5903DB7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5164-3C14-4693-8DEE-3C8EBD27A6DC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FDF6E8-53FE-451D-AFE7-1D2F073B8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D3AB4DC-E24B-4ACD-A98E-5EE67A3DC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7296-0B64-4622-9AE0-F1A5C2D40F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4256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9150C3-2B54-4414-9C12-D7E2C91A1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D3073DD-8F37-440B-A01F-35A79F94F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8C6BAA-23FD-426C-B64A-CA1640EBC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5164-3C14-4693-8DEE-3C8EBD27A6DC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CECC0B-4690-4A17-87E7-D9253FA13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9001D75-B6D4-4BAB-935A-6464BE639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7296-0B64-4622-9AE0-F1A5C2D40F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8498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30E9F3-0AEF-4BCF-88B4-C00664FEC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DC8326-F52B-4909-900D-B98C4A83F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7705260-8D98-48CF-A866-17FDC11EB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5164-3C14-4693-8DEE-3C8EBD27A6DC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F0E3DFF-5591-42BB-B203-0FC813898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9D8511-0FBE-47B8-B052-844B9F554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7296-0B64-4622-9AE0-F1A5C2D40F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5534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85BB7B-1FEC-4399-A7D6-52B25C038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FB7244-76B1-4B75-8067-EBA3FCCE14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5A225B4-3D9F-4971-970E-2DF626B0A6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F0CF1FC-0434-4F3D-A256-3876A04D8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5164-3C14-4693-8DEE-3C8EBD27A6DC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B3A5CC-EA1C-4C5B-B149-767D02B05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D551B38-642A-4363-94A3-0094BC5D5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7296-0B64-4622-9AE0-F1A5C2D40F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2150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D45492-B0F1-4017-A16C-44B1BA4EC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C65387E-67E4-4D0F-8725-7AC9A720C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30E4D07-1665-4F2A-84D8-C5145B3C08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5C99B06-D848-434E-91DC-962DC695CA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15F3953-480D-47BD-9432-82370FBA09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63F0CD1-1E90-4FAB-9C4A-CAD5CEE55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5164-3C14-4693-8DEE-3C8EBD27A6DC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EE81376-EC36-438E-A99C-0CFAC9804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0898F9E-2A90-425F-92C6-003DE95EB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7296-0B64-4622-9AE0-F1A5C2D40F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1156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CF82CD-50E1-44D3-80A2-0531867BB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F7BDF3B-1F3D-41A7-9324-48B596D69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5164-3C14-4693-8DEE-3C8EBD27A6DC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07AF15C-6754-4F2D-94CF-6E56F4694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C1758EF-F6A0-4ABC-98D2-01C148BCF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7296-0B64-4622-9AE0-F1A5C2D40F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0531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5CA0AA8-4D5F-4CD2-B166-D341880AB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5164-3C14-4693-8DEE-3C8EBD27A6DC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C74F938-4D91-4E12-8BF5-0795ACDAB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A3ADB0E-D3BD-483F-BA10-29CD5A3A6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7296-0B64-4622-9AE0-F1A5C2D40F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4587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91D40D-F802-415B-89AF-27E46E094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B3A01BD-85F0-43FA-A87B-D9433F459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51F8E2C-FE66-478D-B780-E7AFB0545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D47DE8F-8D51-4E95-B244-20629758B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5164-3C14-4693-8DEE-3C8EBD27A6DC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CE4771D-255C-40C3-998D-1891E67F5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C995422-6E88-462F-973D-B202EA92B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7296-0B64-4622-9AE0-F1A5C2D40F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8417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F4E97E-78A0-4779-A3B2-0019501FC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C9FFE2D-E238-4FAB-9361-59C3B4B68B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3781EFE-9365-4033-82A6-85E2466FAA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640B6E7-6411-459A-A9CA-BB6578867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5164-3C14-4693-8DEE-3C8EBD27A6DC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40ECC56-2A7C-4D48-A626-B33BE7377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965EB72-B1E9-47AD-98B3-E7B167EF5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7296-0B64-4622-9AE0-F1A5C2D40F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6093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5A5779D-5B4C-4280-B81F-1489F30AF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000FD50-35DE-4695-B028-9352D5356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1AC69D9-F585-4016-80E3-8D713B28B8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D5164-3C14-4693-8DEE-3C8EBD27A6DC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67E3A5D-552D-4916-981E-35EE5962D9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E312AFA-E34D-4916-8B6C-B4D5F984E9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77296-0B64-4622-9AE0-F1A5C2D40F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3721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aralelogramo 4"/>
          <p:cNvSpPr/>
          <p:nvPr/>
        </p:nvSpPr>
        <p:spPr>
          <a:xfrm flipH="1" flipV="1">
            <a:off x="-109182" y="423081"/>
            <a:ext cx="7194429" cy="6004301"/>
          </a:xfrm>
          <a:custGeom>
            <a:avLst/>
            <a:gdLst>
              <a:gd name="connsiteX0" fmla="*/ 0 w 12600000"/>
              <a:gd name="connsiteY0" fmla="*/ 5996763 h 5996763"/>
              <a:gd name="connsiteX1" fmla="*/ 3274832 w 12600000"/>
              <a:gd name="connsiteY1" fmla="*/ 0 h 5996763"/>
              <a:gd name="connsiteX2" fmla="*/ 12600000 w 12600000"/>
              <a:gd name="connsiteY2" fmla="*/ 0 h 5996763"/>
              <a:gd name="connsiteX3" fmla="*/ 9325168 w 12600000"/>
              <a:gd name="connsiteY3" fmla="*/ 5996763 h 5996763"/>
              <a:gd name="connsiteX4" fmla="*/ 0 w 12600000"/>
              <a:gd name="connsiteY4" fmla="*/ 5996763 h 5996763"/>
              <a:gd name="connsiteX0" fmla="*/ 0 w 12600000"/>
              <a:gd name="connsiteY0" fmla="*/ 5996763 h 5996763"/>
              <a:gd name="connsiteX1" fmla="*/ 3274832 w 12600000"/>
              <a:gd name="connsiteY1" fmla="*/ 0 h 5996763"/>
              <a:gd name="connsiteX2" fmla="*/ 7194429 w 12600000"/>
              <a:gd name="connsiteY2" fmla="*/ 12934 h 5996763"/>
              <a:gd name="connsiteX3" fmla="*/ 12600000 w 12600000"/>
              <a:gd name="connsiteY3" fmla="*/ 0 h 5996763"/>
              <a:gd name="connsiteX4" fmla="*/ 9325168 w 12600000"/>
              <a:gd name="connsiteY4" fmla="*/ 5996763 h 5996763"/>
              <a:gd name="connsiteX5" fmla="*/ 0 w 12600000"/>
              <a:gd name="connsiteY5" fmla="*/ 5996763 h 5996763"/>
              <a:gd name="connsiteX0" fmla="*/ 0 w 12600000"/>
              <a:gd name="connsiteY0" fmla="*/ 5996763 h 6004301"/>
              <a:gd name="connsiteX1" fmla="*/ 3274832 w 12600000"/>
              <a:gd name="connsiteY1" fmla="*/ 0 h 6004301"/>
              <a:gd name="connsiteX2" fmla="*/ 7194429 w 12600000"/>
              <a:gd name="connsiteY2" fmla="*/ 12934 h 6004301"/>
              <a:gd name="connsiteX3" fmla="*/ 12600000 w 12600000"/>
              <a:gd name="connsiteY3" fmla="*/ 0 h 6004301"/>
              <a:gd name="connsiteX4" fmla="*/ 9325168 w 12600000"/>
              <a:gd name="connsiteY4" fmla="*/ 5996763 h 6004301"/>
              <a:gd name="connsiteX5" fmla="*/ 7153486 w 12600000"/>
              <a:gd name="connsiteY5" fmla="*/ 6004301 h 6004301"/>
              <a:gd name="connsiteX6" fmla="*/ 0 w 12600000"/>
              <a:gd name="connsiteY6" fmla="*/ 5996763 h 6004301"/>
              <a:gd name="connsiteX0" fmla="*/ 0 w 12600000"/>
              <a:gd name="connsiteY0" fmla="*/ 5996763 h 6004301"/>
              <a:gd name="connsiteX1" fmla="*/ 3274832 w 12600000"/>
              <a:gd name="connsiteY1" fmla="*/ 0 h 6004301"/>
              <a:gd name="connsiteX2" fmla="*/ 7194429 w 12600000"/>
              <a:gd name="connsiteY2" fmla="*/ 12934 h 6004301"/>
              <a:gd name="connsiteX3" fmla="*/ 12600000 w 12600000"/>
              <a:gd name="connsiteY3" fmla="*/ 0 h 6004301"/>
              <a:gd name="connsiteX4" fmla="*/ 7153486 w 12600000"/>
              <a:gd name="connsiteY4" fmla="*/ 6004301 h 6004301"/>
              <a:gd name="connsiteX5" fmla="*/ 0 w 12600000"/>
              <a:gd name="connsiteY5" fmla="*/ 5996763 h 6004301"/>
              <a:gd name="connsiteX0" fmla="*/ 0 w 7194429"/>
              <a:gd name="connsiteY0" fmla="*/ 5996763 h 6004301"/>
              <a:gd name="connsiteX1" fmla="*/ 3274832 w 7194429"/>
              <a:gd name="connsiteY1" fmla="*/ 0 h 6004301"/>
              <a:gd name="connsiteX2" fmla="*/ 7194429 w 7194429"/>
              <a:gd name="connsiteY2" fmla="*/ 12934 h 6004301"/>
              <a:gd name="connsiteX3" fmla="*/ 7153486 w 7194429"/>
              <a:gd name="connsiteY3" fmla="*/ 6004301 h 6004301"/>
              <a:gd name="connsiteX4" fmla="*/ 0 w 7194429"/>
              <a:gd name="connsiteY4" fmla="*/ 5996763 h 600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4429" h="6004301">
                <a:moveTo>
                  <a:pt x="0" y="5996763"/>
                </a:moveTo>
                <a:lnTo>
                  <a:pt x="3274832" y="0"/>
                </a:lnTo>
                <a:lnTo>
                  <a:pt x="7194429" y="12934"/>
                </a:lnTo>
                <a:lnTo>
                  <a:pt x="7153486" y="6004301"/>
                </a:lnTo>
                <a:lnTo>
                  <a:pt x="0" y="59967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618991" y="938775"/>
            <a:ext cx="54770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kern="800" dirty="0">
                <a:solidFill>
                  <a:srgbClr val="007E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Compras de Materiais 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247" y="5312645"/>
            <a:ext cx="1620000" cy="620349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4023842" y="6218322"/>
            <a:ext cx="24804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pt-BR" altLang="pt-B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Informação restrita</a:t>
            </a:r>
          </a:p>
        </p:txBody>
      </p:sp>
      <p:sp>
        <p:nvSpPr>
          <p:cNvPr id="2" name="Paralelogramo 1"/>
          <p:cNvSpPr/>
          <p:nvPr/>
        </p:nvSpPr>
        <p:spPr>
          <a:xfrm>
            <a:off x="-526473" y="3810000"/>
            <a:ext cx="5762838" cy="666000"/>
          </a:xfrm>
          <a:prstGeom prst="parallelogram">
            <a:avLst>
              <a:gd name="adj" fmla="val 5357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9750">
              <a:tabLst>
                <a:tab pos="900113" algn="l"/>
              </a:tabLst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Diretoria de Suprimentos</a:t>
            </a:r>
          </a:p>
          <a:p>
            <a:pPr marL="539750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Julho | 2020</a:t>
            </a:r>
          </a:p>
        </p:txBody>
      </p:sp>
    </p:spTree>
    <p:extLst>
      <p:ext uri="{BB962C8B-B14F-4D97-AF65-F5344CB8AC3E}">
        <p14:creationId xmlns:p14="http://schemas.microsoft.com/office/powerpoint/2010/main" val="1043130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sted-image.tiff"/>
          <p:cNvPicPr>
            <a:picLocks noChangeAspect="1"/>
          </p:cNvPicPr>
          <p:nvPr/>
        </p:nvPicPr>
        <p:blipFill>
          <a:blip r:embed="rId2" cstate="print">
            <a:alphaModFix amt="534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36" y="-401418"/>
            <a:ext cx="12257336" cy="7660835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D852200-D3F4-4AB7-A9A3-EB8AAE95ECB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asted-image.tiff">
            <a:extLst>
              <a:ext uri="{FF2B5EF4-FFF2-40B4-BE49-F238E27FC236}">
                <a16:creationId xmlns:a16="http://schemas.microsoft.com/office/drawing/2014/main" id="{2302A690-6840-4183-956E-FA19F5919E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34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68" y="-401417"/>
            <a:ext cx="12257336" cy="8060886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599762F2-B289-49DE-B84C-80E97324B2C6}"/>
              </a:ext>
            </a:extLst>
          </p:cNvPr>
          <p:cNvSpPr/>
          <p:nvPr/>
        </p:nvSpPr>
        <p:spPr>
          <a:xfrm>
            <a:off x="-3" y="465601"/>
            <a:ext cx="12185806" cy="1008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36575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Material de Construção </a:t>
            </a:r>
          </a:p>
        </p:txBody>
      </p:sp>
      <p:sp>
        <p:nvSpPr>
          <p:cNvPr id="24" name="Rounded Rectangle 4">
            <a:extLst>
              <a:ext uri="{FF2B5EF4-FFF2-40B4-BE49-F238E27FC236}">
                <a16:creationId xmlns:a16="http://schemas.microsoft.com/office/drawing/2014/main" id="{06E9E75C-F47B-4B3E-9DB2-9C39C71AD252}"/>
              </a:ext>
            </a:extLst>
          </p:cNvPr>
          <p:cNvSpPr/>
          <p:nvPr/>
        </p:nvSpPr>
        <p:spPr>
          <a:xfrm>
            <a:off x="-8185" y="1539639"/>
            <a:ext cx="5241367" cy="61341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36575">
              <a:spcBef>
                <a:spcPts val="0"/>
              </a:spcBef>
              <a:spcAft>
                <a:spcPts val="3000"/>
              </a:spcAft>
            </a:pPr>
            <a:r>
              <a:rPr lang="pt-BR" altLang="en-US" sz="3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 MM BRL*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E8219CB0-3FFC-4DE7-BF19-7C8AE1B5A39C}"/>
              </a:ext>
            </a:extLst>
          </p:cNvPr>
          <p:cNvSpPr/>
          <p:nvPr/>
        </p:nvSpPr>
        <p:spPr>
          <a:xfrm>
            <a:off x="-32668" y="2153056"/>
            <a:ext cx="12185803" cy="2551889"/>
          </a:xfrm>
          <a:prstGeom prst="rect">
            <a:avLst/>
          </a:prstGeom>
          <a:solidFill>
            <a:srgbClr val="00808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Fornecedor local  possui um contrato de materiais para atendimento às áreas afetadas por barragens. </a:t>
            </a:r>
            <a:b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2">
              <a:defRPr/>
            </a:pPr>
            <a:r>
              <a:rPr lang="de-DE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de-DE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Spend Regional: </a:t>
            </a:r>
            <a:r>
              <a:rPr lang="de-DE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MG, ES, RJ, MS e BA</a:t>
            </a:r>
            <a:endParaRPr lang="pt-BR" sz="2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254E471-424B-4594-84D7-28BE06A5B7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7505" y="3863667"/>
            <a:ext cx="4143375" cy="2143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8517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asted-image.tiff"/>
          <p:cNvPicPr>
            <a:picLocks noChangeAspect="1"/>
          </p:cNvPicPr>
          <p:nvPr/>
        </p:nvPicPr>
        <p:blipFill>
          <a:blip r:embed="rId3" cstate="print">
            <a:alphaModFix amt="534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36" y="-401418"/>
            <a:ext cx="12257336" cy="7660835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0DC0560B-CF29-40BA-87D4-F1E6DB76FF48}"/>
              </a:ext>
            </a:extLst>
          </p:cNvPr>
          <p:cNvSpPr/>
          <p:nvPr/>
        </p:nvSpPr>
        <p:spPr>
          <a:xfrm>
            <a:off x="5776687" y="1655773"/>
            <a:ext cx="6415314" cy="3758056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36575"/>
            <a:r>
              <a:rPr lang="pt-BR" sz="6000" dirty="0">
                <a:latin typeface="Arial" panose="020B0604020202020204" pitchFamily="34" charset="0"/>
                <a:cs typeface="Arial" panose="020B0604020202020204" pitchFamily="34" charset="0"/>
              </a:rPr>
              <a:t>Compras Locais –  COVID 19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9B2F12C-6A2C-4C8A-80AF-F1AE55881BBE}"/>
              </a:ext>
            </a:extLst>
          </p:cNvPr>
          <p:cNvSpPr/>
          <p:nvPr/>
        </p:nvSpPr>
        <p:spPr>
          <a:xfrm>
            <a:off x="3062514" y="1655773"/>
            <a:ext cx="2714173" cy="3758056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99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17785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asted-image.tiff">
            <a:extLst>
              <a:ext uri="{FF2B5EF4-FFF2-40B4-BE49-F238E27FC236}">
                <a16:creationId xmlns:a16="http://schemas.microsoft.com/office/drawing/2014/main" id="{F6133C36-4D03-4973-A297-605D5329D4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34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68" y="-401417"/>
            <a:ext cx="12257336" cy="806088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9D198ADB-EA34-4C74-82EF-A141ACF182AE}"/>
              </a:ext>
            </a:extLst>
          </p:cNvPr>
          <p:cNvSpPr/>
          <p:nvPr/>
        </p:nvSpPr>
        <p:spPr>
          <a:xfrm>
            <a:off x="0" y="482353"/>
            <a:ext cx="12192000" cy="1008000"/>
          </a:xfrm>
          <a:prstGeom prst="rect">
            <a:avLst/>
          </a:prstGeom>
          <a:solidFill>
            <a:srgbClr val="007E7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4429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Aquisição Fornecedores Locais</a:t>
            </a:r>
          </a:p>
        </p:txBody>
      </p:sp>
      <p:sp>
        <p:nvSpPr>
          <p:cNvPr id="8" name="Retângulo 49">
            <a:extLst>
              <a:ext uri="{FF2B5EF4-FFF2-40B4-BE49-F238E27FC236}">
                <a16:creationId xmlns:a16="http://schemas.microsoft.com/office/drawing/2014/main" id="{2CF813DC-4A78-42BC-AFF3-F5BB353A3F5E}"/>
              </a:ext>
            </a:extLst>
          </p:cNvPr>
          <p:cNvSpPr/>
          <p:nvPr/>
        </p:nvSpPr>
        <p:spPr>
          <a:xfrm>
            <a:off x="390973" y="1824346"/>
            <a:ext cx="110580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747678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Para as demandas do COVID (contratos de serviços e compras de materiais), muitas foram priorizadas com fornecedores locais.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47678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45">
            <a:extLst>
              <a:ext uri="{FF2B5EF4-FFF2-40B4-BE49-F238E27FC236}">
                <a16:creationId xmlns:a16="http://schemas.microsoft.com/office/drawing/2014/main" id="{B16F635E-4C0D-467E-AE95-F19F8B033C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83199" t="38102" r="1167" b="19429"/>
          <a:stretch/>
        </p:blipFill>
        <p:spPr>
          <a:xfrm flipV="1">
            <a:off x="-78833" y="3383766"/>
            <a:ext cx="5867399" cy="3429000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F72A6ED4-C4EC-451B-8AFC-665A9C1F381A}"/>
              </a:ext>
            </a:extLst>
          </p:cNvPr>
          <p:cNvSpPr/>
          <p:nvPr/>
        </p:nvSpPr>
        <p:spPr>
          <a:xfrm rot="10800000">
            <a:off x="-2" y="3295799"/>
            <a:ext cx="5867399" cy="133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tângulo 49">
            <a:extLst>
              <a:ext uri="{FF2B5EF4-FFF2-40B4-BE49-F238E27FC236}">
                <a16:creationId xmlns:a16="http://schemas.microsoft.com/office/drawing/2014/main" id="{85102D9A-8D2F-432A-A8DF-F255DAF47BB1}"/>
              </a:ext>
            </a:extLst>
          </p:cNvPr>
          <p:cNvSpPr/>
          <p:nvPr/>
        </p:nvSpPr>
        <p:spPr>
          <a:xfrm>
            <a:off x="37718" y="4101740"/>
            <a:ext cx="5474914" cy="206210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45720" marR="0" lvl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" marR="0" lvl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pt-B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Principais Fornecedores Locais:</a:t>
            </a:r>
          </a:p>
          <a:p>
            <a:pPr marL="45720" marR="0" lvl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88620" lvl="0" indent="-3429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6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Serviços Médicos: </a:t>
            </a:r>
            <a:r>
              <a:rPr lang="pt-BR" sz="1600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Milmed</a:t>
            </a:r>
            <a:r>
              <a:rPr lang="pt-BR" sz="16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600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Multiscan</a:t>
            </a:r>
            <a:r>
              <a:rPr lang="pt-BR" sz="16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Perinatal.</a:t>
            </a:r>
          </a:p>
          <a:p>
            <a:pPr marL="388620" lvl="0" indent="-3429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6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Serviços de Assepsia: </a:t>
            </a:r>
            <a:r>
              <a:rPr lang="pt-BR" sz="16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Garantia Serviços Especializados</a:t>
            </a:r>
          </a:p>
          <a:p>
            <a:pPr marL="388620" lvl="0" indent="-3429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6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Locação de Tendas</a:t>
            </a:r>
            <a:r>
              <a:rPr lang="pt-BR" sz="16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TCI Telões</a:t>
            </a:r>
          </a:p>
          <a:p>
            <a:pPr marL="388620" lvl="0" indent="-3429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6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Serviços de Comunicação: </a:t>
            </a:r>
            <a:r>
              <a:rPr lang="pt-BR" sz="16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 VIX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C21599F3-929C-4498-AC9C-F0ADEF26FA50}"/>
              </a:ext>
            </a:extLst>
          </p:cNvPr>
          <p:cNvSpPr/>
          <p:nvPr/>
        </p:nvSpPr>
        <p:spPr>
          <a:xfrm rot="5400000">
            <a:off x="4050866" y="5058900"/>
            <a:ext cx="3528000" cy="133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D828197-31EE-4492-8158-03EE88A0D6EE}"/>
              </a:ext>
            </a:extLst>
          </p:cNvPr>
          <p:cNvSpPr txBox="1"/>
          <p:nvPr/>
        </p:nvSpPr>
        <p:spPr>
          <a:xfrm>
            <a:off x="216808" y="3433579"/>
            <a:ext cx="50601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rgbClr val="FF9900"/>
                </a:solidFill>
                <a:latin typeface="Arial Nova Light" panose="020B0304020202020204" pitchFamily="34" charset="0"/>
              </a:rPr>
              <a:t>SERVIÇOS - Atendimento COVID</a:t>
            </a:r>
          </a:p>
        </p:txBody>
      </p:sp>
      <p:graphicFrame>
        <p:nvGraphicFramePr>
          <p:cNvPr id="27" name="Gráfico 26">
            <a:extLst>
              <a:ext uri="{FF2B5EF4-FFF2-40B4-BE49-F238E27FC236}">
                <a16:creationId xmlns:a16="http://schemas.microsoft.com/office/drawing/2014/main" id="{301725F2-C954-4FBC-9378-F6D178C4072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748266" y="3338532"/>
          <a:ext cx="6738461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tângulo 9">
            <a:extLst>
              <a:ext uri="{FF2B5EF4-FFF2-40B4-BE49-F238E27FC236}">
                <a16:creationId xmlns:a16="http://schemas.microsoft.com/office/drawing/2014/main" id="{CC324465-2F1D-4511-86A7-8C0159AB21A4}"/>
              </a:ext>
            </a:extLst>
          </p:cNvPr>
          <p:cNvSpPr/>
          <p:nvPr/>
        </p:nvSpPr>
        <p:spPr>
          <a:xfrm>
            <a:off x="9117496" y="3429000"/>
            <a:ext cx="1884027" cy="1107996"/>
          </a:xfrm>
          <a:prstGeom prst="rect">
            <a:avLst/>
          </a:prstGeom>
          <a:ln w="25400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pt-BR" altLang="pt-BR" sz="2200" b="1" dirty="0">
                <a:solidFill>
                  <a:srgbClr val="69BE28"/>
                </a:solidFill>
                <a:latin typeface="Arial" panose="020B0604020202020204" pitchFamily="34" charset="0"/>
              </a:rPr>
              <a:t>R$ 16,7 MM</a:t>
            </a:r>
            <a:br>
              <a:rPr lang="pt-BR" altLang="pt-BR" sz="2200" b="1" dirty="0">
                <a:solidFill>
                  <a:srgbClr val="69BE28"/>
                </a:solidFill>
                <a:latin typeface="Arial" panose="020B0604020202020204" pitchFamily="34" charset="0"/>
              </a:rPr>
            </a:br>
            <a:r>
              <a:rPr lang="pt-BR" altLang="pt-BR" sz="2200" dirty="0">
                <a:solidFill>
                  <a:srgbClr val="69BE28"/>
                </a:solidFill>
                <a:latin typeface="Arial" panose="020B0604020202020204" pitchFamily="34" charset="0"/>
              </a:rPr>
              <a:t>nos últimos </a:t>
            </a:r>
            <a:br>
              <a:rPr lang="pt-BR" altLang="pt-BR" sz="2200" dirty="0">
                <a:solidFill>
                  <a:srgbClr val="69BE28"/>
                </a:solidFill>
                <a:latin typeface="Arial" panose="020B0604020202020204" pitchFamily="34" charset="0"/>
              </a:rPr>
            </a:br>
            <a:r>
              <a:rPr lang="pt-BR" altLang="pt-BR" sz="2200" b="1" dirty="0">
                <a:solidFill>
                  <a:srgbClr val="69BE28"/>
                </a:solidFill>
                <a:latin typeface="Arial" panose="020B0604020202020204" pitchFamily="34" charset="0"/>
              </a:rPr>
              <a:t>4 meses</a:t>
            </a:r>
          </a:p>
        </p:txBody>
      </p:sp>
    </p:spTree>
    <p:extLst>
      <p:ext uri="{BB962C8B-B14F-4D97-AF65-F5344CB8AC3E}">
        <p14:creationId xmlns:p14="http://schemas.microsoft.com/office/powerpoint/2010/main" val="3753254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asted-image.tiff">
            <a:extLst>
              <a:ext uri="{FF2B5EF4-FFF2-40B4-BE49-F238E27FC236}">
                <a16:creationId xmlns:a16="http://schemas.microsoft.com/office/drawing/2014/main" id="{39A216C4-43C1-41E2-9A50-E21A12501B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34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68" y="-401417"/>
            <a:ext cx="12257336" cy="806088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9D198ADB-EA34-4C74-82EF-A141ACF182AE}"/>
              </a:ext>
            </a:extLst>
          </p:cNvPr>
          <p:cNvSpPr/>
          <p:nvPr/>
        </p:nvSpPr>
        <p:spPr>
          <a:xfrm>
            <a:off x="0" y="482353"/>
            <a:ext cx="12224668" cy="1008000"/>
          </a:xfrm>
          <a:prstGeom prst="rect">
            <a:avLst/>
          </a:prstGeom>
          <a:solidFill>
            <a:srgbClr val="007E7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442913">
              <a:defRPr/>
            </a:pPr>
            <a:r>
              <a:rPr lang="pt-BR" sz="40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Aquisição Fornecedores Locais</a:t>
            </a:r>
          </a:p>
        </p:txBody>
      </p:sp>
      <p:sp>
        <p:nvSpPr>
          <p:cNvPr id="8" name="Retângulo 49">
            <a:extLst>
              <a:ext uri="{FF2B5EF4-FFF2-40B4-BE49-F238E27FC236}">
                <a16:creationId xmlns:a16="http://schemas.microsoft.com/office/drawing/2014/main" id="{2CF813DC-4A78-42BC-AFF3-F5BB353A3F5E}"/>
              </a:ext>
            </a:extLst>
          </p:cNvPr>
          <p:cNvSpPr/>
          <p:nvPr/>
        </p:nvSpPr>
        <p:spPr>
          <a:xfrm>
            <a:off x="390973" y="1824346"/>
            <a:ext cx="110580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747678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Para as demandas do COVID (contratos de serviços e compras de materiais), muitas foram priorizadas com fornecedores locais.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47678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45">
            <a:extLst>
              <a:ext uri="{FF2B5EF4-FFF2-40B4-BE49-F238E27FC236}">
                <a16:creationId xmlns:a16="http://schemas.microsoft.com/office/drawing/2014/main" id="{B16F635E-4C0D-467E-AE95-F19F8B033C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83199" t="38102" r="1167" b="19429"/>
          <a:stretch/>
        </p:blipFill>
        <p:spPr>
          <a:xfrm flipV="1">
            <a:off x="-14069" y="3418292"/>
            <a:ext cx="5867399" cy="3429000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F72A6ED4-C4EC-451B-8AFC-665A9C1F381A}"/>
              </a:ext>
            </a:extLst>
          </p:cNvPr>
          <p:cNvSpPr/>
          <p:nvPr/>
        </p:nvSpPr>
        <p:spPr>
          <a:xfrm rot="10800000">
            <a:off x="-2" y="3295799"/>
            <a:ext cx="5867399" cy="133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C21599F3-929C-4498-AC9C-F0ADEF26FA50}"/>
              </a:ext>
            </a:extLst>
          </p:cNvPr>
          <p:cNvSpPr/>
          <p:nvPr/>
        </p:nvSpPr>
        <p:spPr>
          <a:xfrm rot="5400000">
            <a:off x="4050866" y="5058900"/>
            <a:ext cx="3528000" cy="133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D828197-31EE-4492-8158-03EE88A0D6EE}"/>
              </a:ext>
            </a:extLst>
          </p:cNvPr>
          <p:cNvSpPr txBox="1"/>
          <p:nvPr/>
        </p:nvSpPr>
        <p:spPr>
          <a:xfrm>
            <a:off x="216808" y="3433579"/>
            <a:ext cx="50601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rPr>
              <a:t>MATERIAIS - Atendimento COVID</a:t>
            </a:r>
          </a:p>
        </p:txBody>
      </p:sp>
      <p:sp>
        <p:nvSpPr>
          <p:cNvPr id="10" name="Retângulo 49">
            <a:extLst>
              <a:ext uri="{FF2B5EF4-FFF2-40B4-BE49-F238E27FC236}">
                <a16:creationId xmlns:a16="http://schemas.microsoft.com/office/drawing/2014/main" id="{87CD4AB9-C711-4D86-950B-0FF42218551C}"/>
              </a:ext>
            </a:extLst>
          </p:cNvPr>
          <p:cNvSpPr/>
          <p:nvPr/>
        </p:nvSpPr>
        <p:spPr>
          <a:xfrm>
            <a:off x="31677" y="4303741"/>
            <a:ext cx="5804040" cy="206210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45720" marR="0" lvl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" marR="0" lvl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pt-B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Principais Fornecedores Locais:</a:t>
            </a:r>
          </a:p>
          <a:p>
            <a:pPr marL="45720" marR="0" lvl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88620" lvl="0" indent="-3429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6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Máscara: </a:t>
            </a:r>
            <a:r>
              <a:rPr lang="pt-BR" sz="16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 Brasil, </a:t>
            </a:r>
            <a:r>
              <a:rPr lang="pt-BR" sz="1600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Stancioli</a:t>
            </a:r>
            <a:r>
              <a:rPr lang="pt-BR" sz="16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600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pt-BR" sz="16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Summer, Garça Uniformes, Cobra D água, PW, </a:t>
            </a:r>
            <a:r>
              <a:rPr lang="pt-BR" sz="1600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Rovitex</a:t>
            </a:r>
            <a:r>
              <a:rPr lang="pt-BR" sz="16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4Fresh </a:t>
            </a:r>
          </a:p>
          <a:p>
            <a:pPr marL="388620" lvl="0" indent="-3429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6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Protetor Facial: </a:t>
            </a:r>
            <a:r>
              <a:rPr lang="pt-BR" sz="1600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Plastin</a:t>
            </a:r>
            <a:endParaRPr lang="pt-BR" sz="16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8620" lvl="0" indent="-3429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6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Álcool: </a:t>
            </a:r>
            <a:r>
              <a:rPr lang="pt-BR" sz="16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Martins, </a:t>
            </a:r>
            <a:r>
              <a:rPr lang="pt-BR" sz="1600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Cetral</a:t>
            </a:r>
            <a:r>
              <a:rPr lang="pt-BR" sz="16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Condomínios e </a:t>
            </a:r>
            <a:r>
              <a:rPr lang="pt-BR" sz="1600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Multicoisas</a:t>
            </a:r>
            <a:r>
              <a:rPr lang="pt-BR" sz="16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388620" lvl="0" indent="-3429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6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Outros: </a:t>
            </a:r>
            <a:r>
              <a:rPr lang="pt-BR" sz="16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Megafone, Contador Pessoas, Totem álcool, etc.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93E25320-FFDC-46B7-BF7B-C6B354CF846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748266" y="3295799"/>
          <a:ext cx="6744871" cy="3513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tângulo 11">
            <a:extLst>
              <a:ext uri="{FF2B5EF4-FFF2-40B4-BE49-F238E27FC236}">
                <a16:creationId xmlns:a16="http://schemas.microsoft.com/office/drawing/2014/main" id="{ACF9EAE3-3C35-4E4B-B432-DF15102D3171}"/>
              </a:ext>
            </a:extLst>
          </p:cNvPr>
          <p:cNvSpPr/>
          <p:nvPr/>
        </p:nvSpPr>
        <p:spPr>
          <a:xfrm>
            <a:off x="8913460" y="3632170"/>
            <a:ext cx="1884027" cy="1107996"/>
          </a:xfrm>
          <a:prstGeom prst="rect">
            <a:avLst/>
          </a:prstGeom>
          <a:ln w="25400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pt-BR" altLang="pt-BR" sz="2200" b="1" dirty="0">
                <a:solidFill>
                  <a:srgbClr val="69BE28"/>
                </a:solidFill>
                <a:latin typeface="Arial" panose="020B0604020202020204" pitchFamily="34" charset="0"/>
              </a:rPr>
              <a:t>R$ 6,1 MM</a:t>
            </a:r>
            <a:br>
              <a:rPr lang="pt-BR" altLang="pt-BR" sz="2200" b="1" dirty="0">
                <a:solidFill>
                  <a:srgbClr val="69BE28"/>
                </a:solidFill>
                <a:latin typeface="Arial" panose="020B0604020202020204" pitchFamily="34" charset="0"/>
              </a:rPr>
            </a:br>
            <a:r>
              <a:rPr lang="pt-BR" altLang="pt-BR" sz="2200" dirty="0">
                <a:solidFill>
                  <a:srgbClr val="69BE28"/>
                </a:solidFill>
                <a:latin typeface="Arial" panose="020B0604020202020204" pitchFamily="34" charset="0"/>
              </a:rPr>
              <a:t>nos últimos </a:t>
            </a:r>
            <a:br>
              <a:rPr lang="pt-BR" altLang="pt-BR" sz="2200" dirty="0">
                <a:solidFill>
                  <a:srgbClr val="69BE28"/>
                </a:solidFill>
                <a:latin typeface="Arial" panose="020B0604020202020204" pitchFamily="34" charset="0"/>
              </a:rPr>
            </a:br>
            <a:r>
              <a:rPr lang="pt-BR" altLang="pt-BR" sz="2200" b="1" dirty="0">
                <a:solidFill>
                  <a:srgbClr val="69BE28"/>
                </a:solidFill>
                <a:latin typeface="Arial" panose="020B0604020202020204" pitchFamily="34" charset="0"/>
              </a:rPr>
              <a:t>4 meses</a:t>
            </a:r>
          </a:p>
        </p:txBody>
      </p:sp>
    </p:spTree>
    <p:extLst>
      <p:ext uri="{BB962C8B-B14F-4D97-AF65-F5344CB8AC3E}">
        <p14:creationId xmlns:p14="http://schemas.microsoft.com/office/powerpoint/2010/main" val="1910889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asted-image.tiff">
            <a:extLst>
              <a:ext uri="{FF2B5EF4-FFF2-40B4-BE49-F238E27FC236}">
                <a16:creationId xmlns:a16="http://schemas.microsoft.com/office/drawing/2014/main" id="{55056B4A-FCB4-4199-A554-8122C219B1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34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68" y="-401417"/>
            <a:ext cx="12257336" cy="8060886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Retângulo 63">
            <a:extLst>
              <a:ext uri="{FF2B5EF4-FFF2-40B4-BE49-F238E27FC236}">
                <a16:creationId xmlns:a16="http://schemas.microsoft.com/office/drawing/2014/main" id="{7B09BCCC-DB44-4485-BFF2-3CF3EF6411E9}"/>
              </a:ext>
            </a:extLst>
          </p:cNvPr>
          <p:cNvSpPr/>
          <p:nvPr/>
        </p:nvSpPr>
        <p:spPr>
          <a:xfrm>
            <a:off x="0" y="482353"/>
            <a:ext cx="12224668" cy="1008000"/>
          </a:xfrm>
          <a:prstGeom prst="rect">
            <a:avLst/>
          </a:prstGeom>
          <a:solidFill>
            <a:srgbClr val="007E7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442913" lvl="0">
              <a:defRPr/>
            </a:pPr>
            <a:r>
              <a:rPr lang="pt-BR" sz="40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Aquisição Fornecedores Locais</a:t>
            </a:r>
          </a:p>
        </p:txBody>
      </p:sp>
      <p:sp>
        <p:nvSpPr>
          <p:cNvPr id="65" name="Retângulo 64">
            <a:extLst>
              <a:ext uri="{FF2B5EF4-FFF2-40B4-BE49-F238E27FC236}">
                <a16:creationId xmlns:a16="http://schemas.microsoft.com/office/drawing/2014/main" id="{FD638184-DD02-4CB8-95EB-991E1B9FAE5B}"/>
              </a:ext>
            </a:extLst>
          </p:cNvPr>
          <p:cNvSpPr/>
          <p:nvPr/>
        </p:nvSpPr>
        <p:spPr>
          <a:xfrm>
            <a:off x="0" y="1637705"/>
            <a:ext cx="3797299" cy="4400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92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Aquisições COVID</a:t>
            </a:r>
          </a:p>
        </p:txBody>
      </p:sp>
      <p:sp>
        <p:nvSpPr>
          <p:cNvPr id="66" name="Retângulo 49">
            <a:extLst>
              <a:ext uri="{FF2B5EF4-FFF2-40B4-BE49-F238E27FC236}">
                <a16:creationId xmlns:a16="http://schemas.microsoft.com/office/drawing/2014/main" id="{31B6960E-E51E-4622-B813-C7EF2FF36831}"/>
              </a:ext>
            </a:extLst>
          </p:cNvPr>
          <p:cNvSpPr/>
          <p:nvPr/>
        </p:nvSpPr>
        <p:spPr>
          <a:xfrm>
            <a:off x="377964" y="2250214"/>
            <a:ext cx="110580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000" dirty="0">
                <a:solidFill>
                  <a:srgbClr val="747678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Demanda Total = Serviços + Material</a:t>
            </a:r>
            <a:endParaRPr lang="en-US" sz="2000" dirty="0">
              <a:solidFill>
                <a:srgbClr val="747678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4" name="Picture 45">
            <a:extLst>
              <a:ext uri="{FF2B5EF4-FFF2-40B4-BE49-F238E27FC236}">
                <a16:creationId xmlns:a16="http://schemas.microsoft.com/office/drawing/2014/main" id="{051FF252-580F-49CD-9F0E-0BA8FAC711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83199" t="17660" r="1167" b="19429"/>
          <a:stretch/>
        </p:blipFill>
        <p:spPr>
          <a:xfrm>
            <a:off x="9924129" y="3368491"/>
            <a:ext cx="1917165" cy="2454025"/>
          </a:xfrm>
          <a:prstGeom prst="rect">
            <a:avLst/>
          </a:prstGeom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id="{A820D63D-010A-4EB5-9F4F-747DBF848393}"/>
              </a:ext>
            </a:extLst>
          </p:cNvPr>
          <p:cNvGrpSpPr/>
          <p:nvPr/>
        </p:nvGrpSpPr>
        <p:grpSpPr>
          <a:xfrm>
            <a:off x="66408" y="4701870"/>
            <a:ext cx="1985352" cy="1368000"/>
            <a:chOff x="66408" y="4659981"/>
            <a:chExt cx="1985352" cy="1368000"/>
          </a:xfrm>
        </p:grpSpPr>
        <p:pic>
          <p:nvPicPr>
            <p:cNvPr id="71" name="Picture 30">
              <a:extLst>
                <a:ext uri="{FF2B5EF4-FFF2-40B4-BE49-F238E27FC236}">
                  <a16:creationId xmlns:a16="http://schemas.microsoft.com/office/drawing/2014/main" id="{97B22888-23D9-47FB-A2AE-461AA58577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 l="18038" t="17660" r="66328" b="19429"/>
            <a:stretch/>
          </p:blipFill>
          <p:spPr>
            <a:xfrm>
              <a:off x="66408" y="4659981"/>
              <a:ext cx="1985352" cy="1368000"/>
            </a:xfrm>
            <a:prstGeom prst="rect">
              <a:avLst/>
            </a:prstGeom>
          </p:spPr>
        </p:pic>
        <p:sp>
          <p:nvSpPr>
            <p:cNvPr id="80" name="CaixaDeTexto 79">
              <a:extLst>
                <a:ext uri="{FF2B5EF4-FFF2-40B4-BE49-F238E27FC236}">
                  <a16:creationId xmlns:a16="http://schemas.microsoft.com/office/drawing/2014/main" id="{ECF7EA7F-F39A-4951-8F15-2B6F9F6458BB}"/>
                </a:ext>
              </a:extLst>
            </p:cNvPr>
            <p:cNvSpPr txBox="1"/>
            <p:nvPr/>
          </p:nvSpPr>
          <p:spPr>
            <a:xfrm>
              <a:off x="131878" y="4770682"/>
              <a:ext cx="1854412" cy="246221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  <a:defRPr b="1">
                  <a:solidFill>
                    <a:schemeClr val="tx2"/>
                  </a:solidFill>
                  <a:latin typeface="Gill Sans MT" panose="020B0502020104020203" pitchFamily="34" charset="0"/>
                  <a:cs typeface="Times" panose="02020603050405020304" pitchFamily="18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FFE600"/>
                </a:buClr>
                <a:buSzPct val="70000"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Máscaras</a:t>
              </a:r>
            </a:p>
          </p:txBody>
        </p:sp>
        <p:sp>
          <p:nvSpPr>
            <p:cNvPr id="93" name="CaixaDeTexto 10">
              <a:extLst>
                <a:ext uri="{FF2B5EF4-FFF2-40B4-BE49-F238E27FC236}">
                  <a16:creationId xmlns:a16="http://schemas.microsoft.com/office/drawing/2014/main" id="{39C3688F-3751-4EF0-8448-0B3CDA5BB11E}"/>
                </a:ext>
              </a:extLst>
            </p:cNvPr>
            <p:cNvSpPr txBox="1"/>
            <p:nvPr/>
          </p:nvSpPr>
          <p:spPr>
            <a:xfrm>
              <a:off x="131878" y="5107661"/>
              <a:ext cx="1854412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Total das compras de máscaras: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pt-BR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R$ 4,2 MM</a:t>
              </a:r>
            </a:p>
          </p:txBody>
        </p:sp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FA529F6E-E6A0-4423-81EF-598BB056FC2F}"/>
              </a:ext>
            </a:extLst>
          </p:cNvPr>
          <p:cNvGrpSpPr/>
          <p:nvPr/>
        </p:nvGrpSpPr>
        <p:grpSpPr>
          <a:xfrm>
            <a:off x="108801" y="3109418"/>
            <a:ext cx="1985355" cy="1404000"/>
            <a:chOff x="36231" y="3067529"/>
            <a:chExt cx="1985355" cy="1404000"/>
          </a:xfrm>
        </p:grpSpPr>
        <p:pic>
          <p:nvPicPr>
            <p:cNvPr id="70" name="Picture 6">
              <a:extLst>
                <a:ext uri="{FF2B5EF4-FFF2-40B4-BE49-F238E27FC236}">
                  <a16:creationId xmlns:a16="http://schemas.microsoft.com/office/drawing/2014/main" id="{6D68E0FB-6C77-4DA4-B0A2-B03602281A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 l="1831" t="17660" r="82535" b="19429"/>
            <a:stretch/>
          </p:blipFill>
          <p:spPr>
            <a:xfrm>
              <a:off x="36231" y="3067529"/>
              <a:ext cx="1985355" cy="1404000"/>
            </a:xfrm>
            <a:prstGeom prst="rect">
              <a:avLst/>
            </a:prstGeom>
          </p:spPr>
        </p:pic>
        <p:sp>
          <p:nvSpPr>
            <p:cNvPr id="91" name="CaixaDeTexto 13">
              <a:extLst>
                <a:ext uri="{FF2B5EF4-FFF2-40B4-BE49-F238E27FC236}">
                  <a16:creationId xmlns:a16="http://schemas.microsoft.com/office/drawing/2014/main" id="{E0EF8655-018D-48E5-BCFF-D52897BC4202}"/>
                </a:ext>
              </a:extLst>
            </p:cNvPr>
            <p:cNvSpPr txBox="1"/>
            <p:nvPr/>
          </p:nvSpPr>
          <p:spPr>
            <a:xfrm>
              <a:off x="106199" y="3212591"/>
              <a:ext cx="1845419" cy="246221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  <a:defRPr b="1">
                  <a:solidFill>
                    <a:schemeClr val="tx2"/>
                  </a:solidFill>
                  <a:latin typeface="Gill Sans MT" panose="020B0502020104020203" pitchFamily="34" charset="0"/>
                  <a:cs typeface="Times" panose="02020603050405020304" pitchFamily="18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FFE600"/>
                </a:buClr>
                <a:buSzPct val="70000"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Serviços Médicos</a:t>
              </a:r>
            </a:p>
          </p:txBody>
        </p:sp>
        <p:sp>
          <p:nvSpPr>
            <p:cNvPr id="94" name="CaixaDeTexto 20">
              <a:extLst>
                <a:ext uri="{FF2B5EF4-FFF2-40B4-BE49-F238E27FC236}">
                  <a16:creationId xmlns:a16="http://schemas.microsoft.com/office/drawing/2014/main" id="{ECE2DFFE-2ECD-4F30-8A50-B2949B0B9054}"/>
                </a:ext>
              </a:extLst>
            </p:cNvPr>
            <p:cNvSpPr txBox="1"/>
            <p:nvPr/>
          </p:nvSpPr>
          <p:spPr>
            <a:xfrm>
              <a:off x="107614" y="3594280"/>
              <a:ext cx="1842588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Total contratado: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pt-BR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R$ 11 MM</a:t>
              </a:r>
            </a:p>
          </p:txBody>
        </p:sp>
      </p:grpSp>
      <p:sp>
        <p:nvSpPr>
          <p:cNvPr id="2" name="Retângulo 1">
            <a:extLst>
              <a:ext uri="{FF2B5EF4-FFF2-40B4-BE49-F238E27FC236}">
                <a16:creationId xmlns:a16="http://schemas.microsoft.com/office/drawing/2014/main" id="{8814E402-7F9A-4E45-9092-D6B36470CEAC}"/>
              </a:ext>
            </a:extLst>
          </p:cNvPr>
          <p:cNvSpPr/>
          <p:nvPr/>
        </p:nvSpPr>
        <p:spPr>
          <a:xfrm>
            <a:off x="80288" y="6137155"/>
            <a:ext cx="8717765" cy="1403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Imagem 45">
            <a:hlinkClick r:id="" action="ppaction://noaction"/>
            <a:extLst>
              <a:ext uri="{FF2B5EF4-FFF2-40B4-BE49-F238E27FC236}">
                <a16:creationId xmlns:a16="http://schemas.microsoft.com/office/drawing/2014/main" id="{01BEB67C-C38E-468A-A2CB-160B86DFD7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651" y="5943139"/>
            <a:ext cx="194705" cy="194705"/>
          </a:xfrm>
          <a:prstGeom prst="rect">
            <a:avLst/>
          </a:prstGeom>
        </p:spPr>
      </p:pic>
      <p:pic>
        <p:nvPicPr>
          <p:cNvPr id="48" name="Imagem 47">
            <a:hlinkClick r:id="" action="ppaction://noaction"/>
            <a:extLst>
              <a:ext uri="{FF2B5EF4-FFF2-40B4-BE49-F238E27FC236}">
                <a16:creationId xmlns:a16="http://schemas.microsoft.com/office/drawing/2014/main" id="{3CE42771-61FB-44B9-A42F-5CCF7929C3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476" y="5927667"/>
            <a:ext cx="194705" cy="194705"/>
          </a:xfrm>
          <a:prstGeom prst="rect">
            <a:avLst/>
          </a:prstGeom>
        </p:spPr>
      </p:pic>
      <p:pic>
        <p:nvPicPr>
          <p:cNvPr id="49" name="Imagem 48">
            <a:hlinkClick r:id="" action="ppaction://noaction"/>
            <a:extLst>
              <a:ext uri="{FF2B5EF4-FFF2-40B4-BE49-F238E27FC236}">
                <a16:creationId xmlns:a16="http://schemas.microsoft.com/office/drawing/2014/main" id="{E80406F5-BB46-4D7A-8AF2-7675640284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8357" y="5938589"/>
            <a:ext cx="194705" cy="194705"/>
          </a:xfrm>
          <a:prstGeom prst="rect">
            <a:avLst/>
          </a:prstGeom>
        </p:spPr>
      </p:pic>
      <p:grpSp>
        <p:nvGrpSpPr>
          <p:cNvPr id="7" name="Agrupar 6">
            <a:extLst>
              <a:ext uri="{FF2B5EF4-FFF2-40B4-BE49-F238E27FC236}">
                <a16:creationId xmlns:a16="http://schemas.microsoft.com/office/drawing/2014/main" id="{34C8F6DE-F964-4265-B012-3B68A87DB476}"/>
              </a:ext>
            </a:extLst>
          </p:cNvPr>
          <p:cNvGrpSpPr/>
          <p:nvPr/>
        </p:nvGrpSpPr>
        <p:grpSpPr>
          <a:xfrm>
            <a:off x="2315172" y="4701870"/>
            <a:ext cx="1985352" cy="1368000"/>
            <a:chOff x="2286558" y="4681755"/>
            <a:chExt cx="1985352" cy="1368000"/>
          </a:xfrm>
        </p:grpSpPr>
        <p:pic>
          <p:nvPicPr>
            <p:cNvPr id="59" name="Picture 30">
              <a:extLst>
                <a:ext uri="{FF2B5EF4-FFF2-40B4-BE49-F238E27FC236}">
                  <a16:creationId xmlns:a16="http://schemas.microsoft.com/office/drawing/2014/main" id="{87F10C9B-ADDF-426E-ADBD-65EC61EB94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 l="18038" t="17660" r="66328" b="19429"/>
            <a:stretch/>
          </p:blipFill>
          <p:spPr>
            <a:xfrm>
              <a:off x="2286558" y="4681755"/>
              <a:ext cx="1985352" cy="1368000"/>
            </a:xfrm>
            <a:prstGeom prst="rect">
              <a:avLst/>
            </a:prstGeom>
          </p:spPr>
        </p:pic>
        <p:sp>
          <p:nvSpPr>
            <p:cNvPr id="60" name="CaixaDeTexto 59">
              <a:extLst>
                <a:ext uri="{FF2B5EF4-FFF2-40B4-BE49-F238E27FC236}">
                  <a16:creationId xmlns:a16="http://schemas.microsoft.com/office/drawing/2014/main" id="{DF913D9C-D07D-43AB-B79E-FD221F5C8659}"/>
                </a:ext>
              </a:extLst>
            </p:cNvPr>
            <p:cNvSpPr txBox="1"/>
            <p:nvPr/>
          </p:nvSpPr>
          <p:spPr>
            <a:xfrm>
              <a:off x="2357443" y="4792456"/>
              <a:ext cx="1843583" cy="455509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  <a:defRPr b="1">
                  <a:solidFill>
                    <a:schemeClr val="tx2"/>
                  </a:solidFill>
                  <a:latin typeface="Gill Sans MT" panose="020B0502020104020203" pitchFamily="34" charset="0"/>
                  <a:cs typeface="Times" panose="02020603050405020304" pitchFamily="18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FFE600"/>
                </a:buClr>
                <a:buSzPct val="70000"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Serviços de Assepsia</a:t>
              </a:r>
            </a:p>
          </p:txBody>
        </p:sp>
        <p:sp>
          <p:nvSpPr>
            <p:cNvPr id="61" name="CaixaDeTexto 60">
              <a:extLst>
                <a:ext uri="{FF2B5EF4-FFF2-40B4-BE49-F238E27FC236}">
                  <a16:creationId xmlns:a16="http://schemas.microsoft.com/office/drawing/2014/main" id="{35279AE8-B3A7-4508-8001-F29AFBEB2C5A}"/>
                </a:ext>
              </a:extLst>
            </p:cNvPr>
            <p:cNvSpPr txBox="1"/>
            <p:nvPr/>
          </p:nvSpPr>
          <p:spPr>
            <a:xfrm>
              <a:off x="2357442" y="5367059"/>
              <a:ext cx="1843584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1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Total Contratado: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1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R$ 3 MM</a:t>
              </a:r>
              <a:endPara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68EF5B54-7550-4F3A-9F4C-0DE9634E541A}"/>
              </a:ext>
            </a:extLst>
          </p:cNvPr>
          <p:cNvGrpSpPr/>
          <p:nvPr/>
        </p:nvGrpSpPr>
        <p:grpSpPr>
          <a:xfrm>
            <a:off x="2328052" y="3109418"/>
            <a:ext cx="1985355" cy="1404000"/>
            <a:chOff x="2286555" y="3089303"/>
            <a:chExt cx="1985355" cy="1404000"/>
          </a:xfrm>
        </p:grpSpPr>
        <p:pic>
          <p:nvPicPr>
            <p:cNvPr id="58" name="Picture 6">
              <a:extLst>
                <a:ext uri="{FF2B5EF4-FFF2-40B4-BE49-F238E27FC236}">
                  <a16:creationId xmlns:a16="http://schemas.microsoft.com/office/drawing/2014/main" id="{A3C4C0DF-CA78-48E1-8B5D-F4B3047B38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 l="1831" t="17660" r="82535" b="19429"/>
            <a:stretch/>
          </p:blipFill>
          <p:spPr>
            <a:xfrm>
              <a:off x="2286555" y="3089303"/>
              <a:ext cx="1985355" cy="1404000"/>
            </a:xfrm>
            <a:prstGeom prst="rect">
              <a:avLst/>
            </a:prstGeom>
          </p:spPr>
        </p:pic>
        <p:sp>
          <p:nvSpPr>
            <p:cNvPr id="86" name="CaixaDeTexto 25">
              <a:extLst>
                <a:ext uri="{FF2B5EF4-FFF2-40B4-BE49-F238E27FC236}">
                  <a16:creationId xmlns:a16="http://schemas.microsoft.com/office/drawing/2014/main" id="{E0A82876-713D-4D8B-8C5B-DC2FD4E507EF}"/>
                </a:ext>
              </a:extLst>
            </p:cNvPr>
            <p:cNvSpPr txBox="1"/>
            <p:nvPr/>
          </p:nvSpPr>
          <p:spPr>
            <a:xfrm>
              <a:off x="2355630" y="3290967"/>
              <a:ext cx="1847204" cy="455509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  <a:defRPr b="1">
                  <a:solidFill>
                    <a:schemeClr val="tx2"/>
                  </a:solidFill>
                  <a:latin typeface="Gill Sans MT" panose="020B0502020104020203" pitchFamily="34" charset="0"/>
                  <a:cs typeface="Times" panose="02020603050405020304" pitchFamily="18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FFE600"/>
                </a:buClr>
                <a:buSzPct val="70000"/>
                <a:buFontTx/>
                <a:buNone/>
                <a:tabLst/>
                <a:defRPr/>
              </a:pPr>
              <a:r>
                <a:rPr lang="pt-BR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Locação de Tendas</a:t>
              </a:r>
              <a:endPara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5" name="CaixaDeTexto 28">
              <a:extLst>
                <a:ext uri="{FF2B5EF4-FFF2-40B4-BE49-F238E27FC236}">
                  <a16:creationId xmlns:a16="http://schemas.microsoft.com/office/drawing/2014/main" id="{D46C8204-93AE-4816-A7B6-BA231DD021ED}"/>
                </a:ext>
              </a:extLst>
            </p:cNvPr>
            <p:cNvSpPr txBox="1"/>
            <p:nvPr/>
          </p:nvSpPr>
          <p:spPr>
            <a:xfrm>
              <a:off x="2372702" y="3825557"/>
              <a:ext cx="1813061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Total Contratado: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pt-BR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R$ 1,6 MM</a:t>
              </a:r>
            </a:p>
          </p:txBody>
        </p:sp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2BAC2572-8888-4269-9B39-570216DF79F1}"/>
              </a:ext>
            </a:extLst>
          </p:cNvPr>
          <p:cNvGrpSpPr/>
          <p:nvPr/>
        </p:nvGrpSpPr>
        <p:grpSpPr>
          <a:xfrm>
            <a:off x="4547303" y="3109418"/>
            <a:ext cx="2031498" cy="1404000"/>
            <a:chOff x="4476185" y="3151307"/>
            <a:chExt cx="2031498" cy="1404000"/>
          </a:xfrm>
        </p:grpSpPr>
        <p:pic>
          <p:nvPicPr>
            <p:cNvPr id="56" name="Picture 6">
              <a:extLst>
                <a:ext uri="{FF2B5EF4-FFF2-40B4-BE49-F238E27FC236}">
                  <a16:creationId xmlns:a16="http://schemas.microsoft.com/office/drawing/2014/main" id="{A191E3A4-D682-4B97-9A06-CFCF363933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 l="1831" t="17660" r="82535" b="19429"/>
            <a:stretch/>
          </p:blipFill>
          <p:spPr>
            <a:xfrm>
              <a:off x="4476185" y="3151307"/>
              <a:ext cx="1985355" cy="1404000"/>
            </a:xfrm>
            <a:prstGeom prst="rect">
              <a:avLst/>
            </a:prstGeom>
          </p:spPr>
        </p:pic>
        <p:sp>
          <p:nvSpPr>
            <p:cNvPr id="90" name="CaixaDeTexto 14">
              <a:extLst>
                <a:ext uri="{FF2B5EF4-FFF2-40B4-BE49-F238E27FC236}">
                  <a16:creationId xmlns:a16="http://schemas.microsoft.com/office/drawing/2014/main" id="{6A22E9AD-2EDF-47DE-B82E-F9F3C39AAD8F}"/>
                </a:ext>
              </a:extLst>
            </p:cNvPr>
            <p:cNvSpPr txBox="1"/>
            <p:nvPr/>
          </p:nvSpPr>
          <p:spPr>
            <a:xfrm>
              <a:off x="4662265" y="3236738"/>
              <a:ext cx="1845418" cy="233910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  <a:defRPr b="1">
                  <a:solidFill>
                    <a:schemeClr val="tx2"/>
                  </a:solidFill>
                  <a:latin typeface="Gill Sans MT" panose="020B0502020104020203" pitchFamily="34" charset="0"/>
                  <a:cs typeface="Times" panose="02020603050405020304" pitchFamily="18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FFE600"/>
                </a:buClr>
                <a:buSzPct val="70000"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Protetor Facial</a:t>
              </a:r>
            </a:p>
          </p:txBody>
        </p:sp>
        <p:sp>
          <p:nvSpPr>
            <p:cNvPr id="39" name="CaixaDeTexto 10">
              <a:extLst>
                <a:ext uri="{FF2B5EF4-FFF2-40B4-BE49-F238E27FC236}">
                  <a16:creationId xmlns:a16="http://schemas.microsoft.com/office/drawing/2014/main" id="{A35A0DD0-E285-4546-8AF5-EE22B25D80EC}"/>
                </a:ext>
              </a:extLst>
            </p:cNvPr>
            <p:cNvSpPr txBox="1"/>
            <p:nvPr/>
          </p:nvSpPr>
          <p:spPr>
            <a:xfrm>
              <a:off x="4541656" y="3645880"/>
              <a:ext cx="1854412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Total das compras de máscaras: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pt-BR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R$ 1,1 MM</a:t>
              </a:r>
            </a:p>
          </p:txBody>
        </p:sp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55FA0CE6-2BAF-4C40-9DDB-335199491BA6}"/>
              </a:ext>
            </a:extLst>
          </p:cNvPr>
          <p:cNvGrpSpPr/>
          <p:nvPr/>
        </p:nvGrpSpPr>
        <p:grpSpPr>
          <a:xfrm>
            <a:off x="4563936" y="4701870"/>
            <a:ext cx="1985352" cy="1368000"/>
            <a:chOff x="4592300" y="4743759"/>
            <a:chExt cx="1985352" cy="1368000"/>
          </a:xfrm>
        </p:grpSpPr>
        <p:pic>
          <p:nvPicPr>
            <p:cNvPr id="57" name="Picture 30">
              <a:extLst>
                <a:ext uri="{FF2B5EF4-FFF2-40B4-BE49-F238E27FC236}">
                  <a16:creationId xmlns:a16="http://schemas.microsoft.com/office/drawing/2014/main" id="{58ADBF81-5F10-4172-A053-6955476114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 l="18038" t="17660" r="66328" b="19429"/>
            <a:stretch/>
          </p:blipFill>
          <p:spPr>
            <a:xfrm>
              <a:off x="4592300" y="4743759"/>
              <a:ext cx="1985352" cy="1368000"/>
            </a:xfrm>
            <a:prstGeom prst="rect">
              <a:avLst/>
            </a:prstGeom>
          </p:spPr>
        </p:pic>
        <p:sp>
          <p:nvSpPr>
            <p:cNvPr id="51" name="CaixaDeTexto 10">
              <a:extLst>
                <a:ext uri="{FF2B5EF4-FFF2-40B4-BE49-F238E27FC236}">
                  <a16:creationId xmlns:a16="http://schemas.microsoft.com/office/drawing/2014/main" id="{3F72D76D-52CD-49EA-84FA-580C04EAC744}"/>
                </a:ext>
              </a:extLst>
            </p:cNvPr>
            <p:cNvSpPr txBox="1"/>
            <p:nvPr/>
          </p:nvSpPr>
          <p:spPr>
            <a:xfrm>
              <a:off x="4657770" y="5267624"/>
              <a:ext cx="1854412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Total das compras de máscaras: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pt-BR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R$ 0,6 MM</a:t>
              </a:r>
            </a:p>
          </p:txBody>
        </p:sp>
        <p:sp>
          <p:nvSpPr>
            <p:cNvPr id="52" name="CaixaDeTexto 14">
              <a:extLst>
                <a:ext uri="{FF2B5EF4-FFF2-40B4-BE49-F238E27FC236}">
                  <a16:creationId xmlns:a16="http://schemas.microsoft.com/office/drawing/2014/main" id="{9A92B9DA-7710-4D42-81D0-F483CFA5BFEE}"/>
                </a:ext>
              </a:extLst>
            </p:cNvPr>
            <p:cNvSpPr txBox="1"/>
            <p:nvPr/>
          </p:nvSpPr>
          <p:spPr>
            <a:xfrm>
              <a:off x="4662267" y="4796791"/>
              <a:ext cx="1845418" cy="430887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  <a:defRPr b="1">
                  <a:solidFill>
                    <a:schemeClr val="tx2"/>
                  </a:solidFill>
                  <a:latin typeface="Gill Sans MT" panose="020B0502020104020203" pitchFamily="34" charset="0"/>
                  <a:cs typeface="Times" panose="02020603050405020304" pitchFamily="18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FFE600"/>
                </a:buClr>
                <a:buSzPct val="70000"/>
                <a:buFontTx/>
                <a:buNone/>
                <a:tabLst/>
                <a:defRPr/>
              </a:pPr>
              <a:r>
                <a:rPr lang="pt-BR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Serviços de Comunicação</a:t>
              </a:r>
              <a:endPara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8C7E8070-DF09-488C-9D98-845C4A85326E}"/>
              </a:ext>
            </a:extLst>
          </p:cNvPr>
          <p:cNvGrpSpPr/>
          <p:nvPr/>
        </p:nvGrpSpPr>
        <p:grpSpPr>
          <a:xfrm>
            <a:off x="6812701" y="4701870"/>
            <a:ext cx="1985352" cy="1368000"/>
            <a:chOff x="6812701" y="4681755"/>
            <a:chExt cx="1985352" cy="1368000"/>
          </a:xfrm>
        </p:grpSpPr>
        <p:pic>
          <p:nvPicPr>
            <p:cNvPr id="55" name="Picture 30">
              <a:extLst>
                <a:ext uri="{FF2B5EF4-FFF2-40B4-BE49-F238E27FC236}">
                  <a16:creationId xmlns:a16="http://schemas.microsoft.com/office/drawing/2014/main" id="{FB708166-FF5D-44B8-BE29-4E0BD0FBDB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 l="18038" t="17660" r="66328" b="19429"/>
            <a:stretch/>
          </p:blipFill>
          <p:spPr>
            <a:xfrm>
              <a:off x="6812701" y="4681755"/>
              <a:ext cx="1985352" cy="1368000"/>
            </a:xfrm>
            <a:prstGeom prst="rect">
              <a:avLst/>
            </a:prstGeom>
          </p:spPr>
        </p:pic>
        <p:sp>
          <p:nvSpPr>
            <p:cNvPr id="50" name="CaixaDeTexto 14">
              <a:extLst>
                <a:ext uri="{FF2B5EF4-FFF2-40B4-BE49-F238E27FC236}">
                  <a16:creationId xmlns:a16="http://schemas.microsoft.com/office/drawing/2014/main" id="{E4603957-F2C7-492E-B8ED-FA2EF7219956}"/>
                </a:ext>
              </a:extLst>
            </p:cNvPr>
            <p:cNvSpPr txBox="1"/>
            <p:nvPr/>
          </p:nvSpPr>
          <p:spPr>
            <a:xfrm>
              <a:off x="6882668" y="4756874"/>
              <a:ext cx="1845418" cy="233910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  <a:defRPr b="1">
                  <a:solidFill>
                    <a:schemeClr val="tx2"/>
                  </a:solidFill>
                  <a:latin typeface="Gill Sans MT" panose="020B0502020104020203" pitchFamily="34" charset="0"/>
                  <a:cs typeface="Times" panose="02020603050405020304" pitchFamily="18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FFE600"/>
                </a:buClr>
                <a:buSzPct val="70000"/>
                <a:buFontTx/>
                <a:buNone/>
                <a:tabLst/>
                <a:defRPr/>
              </a:pPr>
              <a:r>
                <a:rPr lang="pt-BR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kumimoji="0" lang="pt-BR" sz="1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utros</a:t>
              </a:r>
              <a:endPara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" name="CaixaDeTexto 10">
              <a:extLst>
                <a:ext uri="{FF2B5EF4-FFF2-40B4-BE49-F238E27FC236}">
                  <a16:creationId xmlns:a16="http://schemas.microsoft.com/office/drawing/2014/main" id="{037291DF-FBE8-4C08-A998-30E797D39F23}"/>
                </a:ext>
              </a:extLst>
            </p:cNvPr>
            <p:cNvSpPr txBox="1"/>
            <p:nvPr/>
          </p:nvSpPr>
          <p:spPr>
            <a:xfrm>
              <a:off x="6878171" y="5216503"/>
              <a:ext cx="1854412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Total das compras e serviços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pt-BR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R$ 0,8 MM</a:t>
              </a:r>
            </a:p>
          </p:txBody>
        </p:sp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A598B734-A9A8-44A1-A413-A6D5FB99F295}"/>
              </a:ext>
            </a:extLst>
          </p:cNvPr>
          <p:cNvGrpSpPr/>
          <p:nvPr/>
        </p:nvGrpSpPr>
        <p:grpSpPr>
          <a:xfrm>
            <a:off x="6812698" y="3109418"/>
            <a:ext cx="1985355" cy="1404000"/>
            <a:chOff x="6812698" y="3100740"/>
            <a:chExt cx="1985355" cy="1404000"/>
          </a:xfrm>
        </p:grpSpPr>
        <p:pic>
          <p:nvPicPr>
            <p:cNvPr id="54" name="Picture 6">
              <a:extLst>
                <a:ext uri="{FF2B5EF4-FFF2-40B4-BE49-F238E27FC236}">
                  <a16:creationId xmlns:a16="http://schemas.microsoft.com/office/drawing/2014/main" id="{B4175F73-B169-41C4-AA03-44F05B09B4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 l="1831" t="17660" r="82535" b="19429"/>
            <a:stretch/>
          </p:blipFill>
          <p:spPr>
            <a:xfrm>
              <a:off x="6812698" y="3100740"/>
              <a:ext cx="1985355" cy="1404000"/>
            </a:xfrm>
            <a:prstGeom prst="rect">
              <a:avLst/>
            </a:prstGeom>
          </p:spPr>
        </p:pic>
        <p:sp>
          <p:nvSpPr>
            <p:cNvPr id="62" name="CaixaDeTexto 14">
              <a:extLst>
                <a:ext uri="{FF2B5EF4-FFF2-40B4-BE49-F238E27FC236}">
                  <a16:creationId xmlns:a16="http://schemas.microsoft.com/office/drawing/2014/main" id="{7B82E712-18A7-423A-9E61-7BB207A05976}"/>
                </a:ext>
              </a:extLst>
            </p:cNvPr>
            <p:cNvSpPr txBox="1"/>
            <p:nvPr/>
          </p:nvSpPr>
          <p:spPr>
            <a:xfrm>
              <a:off x="6882666" y="3242858"/>
              <a:ext cx="1845418" cy="233910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  <a:defRPr b="1">
                  <a:solidFill>
                    <a:schemeClr val="tx2"/>
                  </a:solidFill>
                  <a:latin typeface="Gill Sans MT" panose="020B0502020104020203" pitchFamily="34" charset="0"/>
                  <a:cs typeface="Times" panose="02020603050405020304" pitchFamily="18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FFE600"/>
                </a:buClr>
                <a:buSzPct val="70000"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Álcool</a:t>
              </a:r>
            </a:p>
          </p:txBody>
        </p:sp>
        <p:sp>
          <p:nvSpPr>
            <p:cNvPr id="63" name="CaixaDeTexto 10">
              <a:extLst>
                <a:ext uri="{FF2B5EF4-FFF2-40B4-BE49-F238E27FC236}">
                  <a16:creationId xmlns:a16="http://schemas.microsoft.com/office/drawing/2014/main" id="{654D089B-9C88-48FE-BAB1-07BDE87D3915}"/>
                </a:ext>
              </a:extLst>
            </p:cNvPr>
            <p:cNvSpPr txBox="1"/>
            <p:nvPr/>
          </p:nvSpPr>
          <p:spPr>
            <a:xfrm>
              <a:off x="6878169" y="3702487"/>
              <a:ext cx="1854412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Total das compras de máscaras: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pt-BR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R$ 0,34 MM</a:t>
              </a:r>
            </a:p>
          </p:txBody>
        </p:sp>
      </p:grp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58EDB0EF-9982-4DA1-A855-87F421BC3B7E}"/>
              </a:ext>
            </a:extLst>
          </p:cNvPr>
          <p:cNvCxnSpPr>
            <a:cxnSpLocks/>
            <a:stCxn id="54" idx="3"/>
            <a:endCxn id="74" idx="1"/>
          </p:cNvCxnSpPr>
          <p:nvPr/>
        </p:nvCxnSpPr>
        <p:spPr>
          <a:xfrm>
            <a:off x="8798053" y="3811418"/>
            <a:ext cx="1126076" cy="7840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D7A5BAEF-2237-4650-8701-AC4CD98B6DAC}"/>
              </a:ext>
            </a:extLst>
          </p:cNvPr>
          <p:cNvCxnSpPr>
            <a:cxnSpLocks/>
            <a:stCxn id="55" idx="3"/>
            <a:endCxn id="74" idx="1"/>
          </p:cNvCxnSpPr>
          <p:nvPr/>
        </p:nvCxnSpPr>
        <p:spPr>
          <a:xfrm flipV="1">
            <a:off x="8798053" y="4595504"/>
            <a:ext cx="1126076" cy="7903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CaixaDeTexto 14">
            <a:extLst>
              <a:ext uri="{FF2B5EF4-FFF2-40B4-BE49-F238E27FC236}">
                <a16:creationId xmlns:a16="http://schemas.microsoft.com/office/drawing/2014/main" id="{FF9808CF-062D-4226-9D33-1A6BE2A88970}"/>
              </a:ext>
            </a:extLst>
          </p:cNvPr>
          <p:cNvSpPr txBox="1"/>
          <p:nvPr/>
        </p:nvSpPr>
        <p:spPr>
          <a:xfrm>
            <a:off x="9960002" y="3887221"/>
            <a:ext cx="1845418" cy="507831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defRPr b="1">
                <a:solidFill>
                  <a:schemeClr val="tx2"/>
                </a:solidFill>
                <a:latin typeface="Gill Sans MT" panose="020B0502020104020203" pitchFamily="34" charset="0"/>
                <a:cs typeface="Times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Valor total: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Tx/>
              <a:buNone/>
              <a:tabLst/>
              <a:defRPr/>
            </a:pPr>
            <a:r>
              <a:rPr lang="pt-B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e Serviços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CaixaDeTexto 10">
            <a:extLst>
              <a:ext uri="{FF2B5EF4-FFF2-40B4-BE49-F238E27FC236}">
                <a16:creationId xmlns:a16="http://schemas.microsoft.com/office/drawing/2014/main" id="{C0F9A7DB-CDAC-4A9D-AEFB-F011E5EDA2E0}"/>
              </a:ext>
            </a:extLst>
          </p:cNvPr>
          <p:cNvSpPr txBox="1"/>
          <p:nvPr/>
        </p:nvSpPr>
        <p:spPr>
          <a:xfrm>
            <a:off x="9985666" y="4513418"/>
            <a:ext cx="185441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R$ 22,8 MM</a:t>
            </a:r>
          </a:p>
        </p:txBody>
      </p:sp>
    </p:spTree>
    <p:extLst>
      <p:ext uri="{BB962C8B-B14F-4D97-AF65-F5344CB8AC3E}">
        <p14:creationId xmlns:p14="http://schemas.microsoft.com/office/powerpoint/2010/main" val="3455387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asted-image.tiff"/>
          <p:cNvPicPr>
            <a:picLocks noChangeAspect="1"/>
          </p:cNvPicPr>
          <p:nvPr/>
        </p:nvPicPr>
        <p:blipFill>
          <a:blip r:embed="rId3" cstate="print">
            <a:alphaModFix amt="534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36" y="-401418"/>
            <a:ext cx="12257336" cy="7660835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0DC0560B-CF29-40BA-87D4-F1E6DB76FF48}"/>
              </a:ext>
            </a:extLst>
          </p:cNvPr>
          <p:cNvSpPr/>
          <p:nvPr/>
        </p:nvSpPr>
        <p:spPr>
          <a:xfrm>
            <a:off x="5776687" y="1655773"/>
            <a:ext cx="6415314" cy="3758056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36575"/>
            <a:r>
              <a:rPr lang="pt-BR" sz="6000" dirty="0">
                <a:latin typeface="Arial" panose="020B0604020202020204" pitchFamily="34" charset="0"/>
                <a:cs typeface="Arial" panose="020B0604020202020204" pitchFamily="34" charset="0"/>
              </a:rPr>
              <a:t>Dúvidas &amp; Contatos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9B2F12C-6A2C-4C8A-80AF-F1AE55881BBE}"/>
              </a:ext>
            </a:extLst>
          </p:cNvPr>
          <p:cNvSpPr/>
          <p:nvPr/>
        </p:nvSpPr>
        <p:spPr>
          <a:xfrm>
            <a:off x="3062514" y="1655773"/>
            <a:ext cx="2714173" cy="3758056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99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31272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sted-image.tiff"/>
          <p:cNvPicPr>
            <a:picLocks noChangeAspect="1"/>
          </p:cNvPicPr>
          <p:nvPr/>
        </p:nvPicPr>
        <p:blipFill>
          <a:blip r:embed="rId2" cstate="print">
            <a:alphaModFix amt="534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36" y="-401418"/>
            <a:ext cx="12257336" cy="7660835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D852200-D3F4-4AB7-A9A3-EB8AAE95ECB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asted-image.tiff">
            <a:extLst>
              <a:ext uri="{FF2B5EF4-FFF2-40B4-BE49-F238E27FC236}">
                <a16:creationId xmlns:a16="http://schemas.microsoft.com/office/drawing/2014/main" id="{2302A690-6840-4183-956E-FA19F5919E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34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68" y="-401417"/>
            <a:ext cx="12257336" cy="8060886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extShape 2">
            <a:extLst>
              <a:ext uri="{FF2B5EF4-FFF2-40B4-BE49-F238E27FC236}">
                <a16:creationId xmlns:a16="http://schemas.microsoft.com/office/drawing/2014/main" id="{77100BF6-6159-4898-9394-F8B7DE11C1AA}"/>
              </a:ext>
            </a:extLst>
          </p:cNvPr>
          <p:cNvSpPr txBox="1"/>
          <p:nvPr/>
        </p:nvSpPr>
        <p:spPr>
          <a:xfrm>
            <a:off x="497305" y="737937"/>
            <a:ext cx="11254548" cy="6005956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 algn="ctr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</a:pPr>
            <a:endParaRPr lang="pt-BR" spc="-1" dirty="0">
              <a:solidFill>
                <a:srgbClr val="FFFFFF"/>
              </a:solidFill>
              <a:latin typeface="Montserrat"/>
            </a:endParaRPr>
          </a:p>
          <a:p>
            <a:pPr algn="ctr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</a:pPr>
            <a:endParaRPr lang="pt-BR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TextShape 2">
            <a:extLst>
              <a:ext uri="{FF2B5EF4-FFF2-40B4-BE49-F238E27FC236}">
                <a16:creationId xmlns:a16="http://schemas.microsoft.com/office/drawing/2014/main" id="{1EFF1A89-C122-4C5A-B690-643E6531CD12}"/>
              </a:ext>
            </a:extLst>
          </p:cNvPr>
          <p:cNvSpPr txBox="1"/>
          <p:nvPr/>
        </p:nvSpPr>
        <p:spPr>
          <a:xfrm>
            <a:off x="675249" y="906926"/>
            <a:ext cx="10430209" cy="5444199"/>
          </a:xfrm>
          <a:prstGeom prst="rect">
            <a:avLst/>
          </a:prstGeom>
          <a:solidFill>
            <a:srgbClr val="007E7A">
              <a:alpha val="90000"/>
            </a:srgbClr>
          </a:solidFill>
          <a:ln>
            <a:noFill/>
          </a:ln>
        </p:spPr>
        <p:txBody>
          <a:bodyPr tIns="91440" bIns="91440" anchor="ctr">
            <a:noAutofit/>
          </a:bodyPr>
          <a:lstStyle/>
          <a:p>
            <a:pPr algn="ctr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</a:pP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</a:pPr>
            <a:endParaRPr lang="pt-B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Giovanni Eustaquio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Suprimentos Regional ES</a:t>
            </a:r>
            <a:b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</a:t>
            </a:r>
            <a:r>
              <a:rPr lang="pt-BR" alt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(27) 3333 - 4825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3200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giovanni.eustaquio@vale.com</a:t>
            </a:r>
          </a:p>
          <a:p>
            <a:pPr algn="ctr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</a:pPr>
            <a:endParaRPr lang="pt-BR" sz="7200" spc="-1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9941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927350" y="4365625"/>
            <a:ext cx="6624638" cy="503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41713" y="2452136"/>
            <a:ext cx="5108575" cy="195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452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asted-image.tiff"/>
          <p:cNvPicPr>
            <a:picLocks noChangeAspect="1"/>
          </p:cNvPicPr>
          <p:nvPr/>
        </p:nvPicPr>
        <p:blipFill>
          <a:blip r:embed="rId3" cstate="print">
            <a:alphaModFix amt="534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36" y="-401418"/>
            <a:ext cx="12257336" cy="7660835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0DC0560B-CF29-40BA-87D4-F1E6DB76FF48}"/>
              </a:ext>
            </a:extLst>
          </p:cNvPr>
          <p:cNvSpPr/>
          <p:nvPr/>
        </p:nvSpPr>
        <p:spPr>
          <a:xfrm>
            <a:off x="-3" y="465601"/>
            <a:ext cx="7301951" cy="1008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36575"/>
            <a:r>
              <a:rPr lang="pt-BR" sz="6000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63" name="Rounded Rectangle 4">
            <a:extLst>
              <a:ext uri="{FF2B5EF4-FFF2-40B4-BE49-F238E27FC236}">
                <a16:creationId xmlns:a16="http://schemas.microsoft.com/office/drawing/2014/main" id="{508E803A-B136-42DD-BF42-1CD26D0BE85C}"/>
              </a:ext>
            </a:extLst>
          </p:cNvPr>
          <p:cNvSpPr/>
          <p:nvPr/>
        </p:nvSpPr>
        <p:spPr>
          <a:xfrm>
            <a:off x="-3" y="2114325"/>
            <a:ext cx="7132324" cy="61341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36575">
              <a:spcBef>
                <a:spcPts val="0"/>
              </a:spcBef>
              <a:spcAft>
                <a:spcPts val="3000"/>
              </a:spcAft>
              <a:buFont typeface="Arial" panose="020B0604020202020204" pitchFamily="34" charset="0"/>
              <a:buAutoNum type="arabicPeriod"/>
            </a:pPr>
            <a:r>
              <a:rPr lang="pt-BR" altLang="en-US" sz="3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Produtos Químicos</a:t>
            </a:r>
          </a:p>
        </p:txBody>
      </p:sp>
      <p:sp>
        <p:nvSpPr>
          <p:cNvPr id="56" name="Rounded Rectangle 4">
            <a:extLst>
              <a:ext uri="{FF2B5EF4-FFF2-40B4-BE49-F238E27FC236}">
                <a16:creationId xmlns:a16="http://schemas.microsoft.com/office/drawing/2014/main" id="{6B70DF01-64C8-4104-8BE2-FACA7D45499B}"/>
              </a:ext>
            </a:extLst>
          </p:cNvPr>
          <p:cNvSpPr/>
          <p:nvPr/>
        </p:nvSpPr>
        <p:spPr>
          <a:xfrm>
            <a:off x="-3" y="2835608"/>
            <a:ext cx="7132323" cy="61341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36575">
              <a:spcBef>
                <a:spcPts val="0"/>
              </a:spcBef>
              <a:spcAft>
                <a:spcPts val="3000"/>
              </a:spcAft>
            </a:pPr>
            <a:r>
              <a:rPr lang="pt-BR" altLang="en-US" sz="3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Uniformes</a:t>
            </a:r>
          </a:p>
        </p:txBody>
      </p:sp>
      <p:sp>
        <p:nvSpPr>
          <p:cNvPr id="58" name="Rounded Rectangle 4">
            <a:extLst>
              <a:ext uri="{FF2B5EF4-FFF2-40B4-BE49-F238E27FC236}">
                <a16:creationId xmlns:a16="http://schemas.microsoft.com/office/drawing/2014/main" id="{32F11946-7D3F-4872-83D8-108CDF7548D6}"/>
              </a:ext>
            </a:extLst>
          </p:cNvPr>
          <p:cNvSpPr/>
          <p:nvPr/>
        </p:nvSpPr>
        <p:spPr>
          <a:xfrm>
            <a:off x="-3" y="3576113"/>
            <a:ext cx="7132323" cy="61341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36575">
              <a:spcAft>
                <a:spcPts val="3000"/>
              </a:spcAft>
            </a:pPr>
            <a:r>
              <a:rPr lang="pt-BR" altLang="en-US" sz="3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Embalagem e Armazenagem</a:t>
            </a:r>
          </a:p>
        </p:txBody>
      </p:sp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78F922E8-90D7-4D06-9C93-9532345173AD}"/>
              </a:ext>
            </a:extLst>
          </p:cNvPr>
          <p:cNvSpPr/>
          <p:nvPr/>
        </p:nvSpPr>
        <p:spPr>
          <a:xfrm>
            <a:off x="-3" y="4316618"/>
            <a:ext cx="7132323" cy="61341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36575">
              <a:spcAft>
                <a:spcPts val="3000"/>
              </a:spcAft>
            </a:pPr>
            <a:r>
              <a:rPr lang="pt-BR" altLang="en-US" sz="3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Material de Construção </a:t>
            </a:r>
          </a:p>
        </p:txBody>
      </p:sp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11B44CE4-ECDA-4AF4-87AE-6F2211852DB5}"/>
              </a:ext>
            </a:extLst>
          </p:cNvPr>
          <p:cNvSpPr/>
          <p:nvPr/>
        </p:nvSpPr>
        <p:spPr>
          <a:xfrm>
            <a:off x="-3" y="5057124"/>
            <a:ext cx="7132323" cy="61341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36575">
              <a:spcAft>
                <a:spcPts val="3000"/>
              </a:spcAft>
            </a:pPr>
            <a:r>
              <a:rPr lang="pt-BR" altLang="en-US" sz="3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Compras Locais – COVID 19</a:t>
            </a:r>
          </a:p>
        </p:txBody>
      </p:sp>
      <p:sp>
        <p:nvSpPr>
          <p:cNvPr id="13" name="Rounded Rectangle 4">
            <a:extLst>
              <a:ext uri="{FF2B5EF4-FFF2-40B4-BE49-F238E27FC236}">
                <a16:creationId xmlns:a16="http://schemas.microsoft.com/office/drawing/2014/main" id="{5847FCF8-AED1-499E-8405-63E48DB316E3}"/>
              </a:ext>
            </a:extLst>
          </p:cNvPr>
          <p:cNvSpPr/>
          <p:nvPr/>
        </p:nvSpPr>
        <p:spPr>
          <a:xfrm>
            <a:off x="0" y="5851561"/>
            <a:ext cx="7132323" cy="61341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36575">
              <a:spcAft>
                <a:spcPts val="3000"/>
              </a:spcAft>
            </a:pPr>
            <a:r>
              <a:rPr lang="pt-BR" altLang="en-US" sz="3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Dúvidas e Contatos</a:t>
            </a:r>
          </a:p>
        </p:txBody>
      </p:sp>
    </p:spTree>
    <p:extLst>
      <p:ext uri="{BB962C8B-B14F-4D97-AF65-F5344CB8AC3E}">
        <p14:creationId xmlns:p14="http://schemas.microsoft.com/office/powerpoint/2010/main" val="3568729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asted-image.tiff"/>
          <p:cNvPicPr>
            <a:picLocks noChangeAspect="1"/>
          </p:cNvPicPr>
          <p:nvPr/>
        </p:nvPicPr>
        <p:blipFill>
          <a:blip r:embed="rId3" cstate="print">
            <a:alphaModFix amt="534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36" y="-401418"/>
            <a:ext cx="12257336" cy="7660835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0DC0560B-CF29-40BA-87D4-F1E6DB76FF48}"/>
              </a:ext>
            </a:extLst>
          </p:cNvPr>
          <p:cNvSpPr/>
          <p:nvPr/>
        </p:nvSpPr>
        <p:spPr>
          <a:xfrm>
            <a:off x="5776687" y="1655773"/>
            <a:ext cx="6415314" cy="3758056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36575"/>
            <a:r>
              <a:rPr lang="pt-BR" sz="6000" dirty="0">
                <a:latin typeface="Arial" panose="020B0604020202020204" pitchFamily="34" charset="0"/>
                <a:cs typeface="Arial" panose="020B0604020202020204" pitchFamily="34" charset="0"/>
              </a:rPr>
              <a:t>Produtos Químicos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9B2F12C-6A2C-4C8A-80AF-F1AE55881BBE}"/>
              </a:ext>
            </a:extLst>
          </p:cNvPr>
          <p:cNvSpPr/>
          <p:nvPr/>
        </p:nvSpPr>
        <p:spPr>
          <a:xfrm>
            <a:off x="3062514" y="1655773"/>
            <a:ext cx="2714173" cy="3758056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99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33929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sted-image.tiff"/>
          <p:cNvPicPr>
            <a:picLocks noChangeAspect="1"/>
          </p:cNvPicPr>
          <p:nvPr/>
        </p:nvPicPr>
        <p:blipFill>
          <a:blip r:embed="rId2" cstate="print">
            <a:alphaModFix amt="534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36" y="-401418"/>
            <a:ext cx="12257336" cy="7660835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D852200-D3F4-4AB7-A9A3-EB8AAE95ECB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asted-image.tiff">
            <a:extLst>
              <a:ext uri="{FF2B5EF4-FFF2-40B4-BE49-F238E27FC236}">
                <a16:creationId xmlns:a16="http://schemas.microsoft.com/office/drawing/2014/main" id="{2302A690-6840-4183-956E-FA19F5919E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34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68" y="-401417"/>
            <a:ext cx="12257336" cy="8060886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599762F2-B289-49DE-B84C-80E97324B2C6}"/>
              </a:ext>
            </a:extLst>
          </p:cNvPr>
          <p:cNvSpPr/>
          <p:nvPr/>
        </p:nvSpPr>
        <p:spPr>
          <a:xfrm>
            <a:off x="-3" y="465601"/>
            <a:ext cx="12185806" cy="1008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36575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Produtos Químicos</a:t>
            </a:r>
          </a:p>
        </p:txBody>
      </p:sp>
      <p:sp>
        <p:nvSpPr>
          <p:cNvPr id="24" name="Rounded Rectangle 4">
            <a:extLst>
              <a:ext uri="{FF2B5EF4-FFF2-40B4-BE49-F238E27FC236}">
                <a16:creationId xmlns:a16="http://schemas.microsoft.com/office/drawing/2014/main" id="{06E9E75C-F47B-4B3E-9DB2-9C39C71AD252}"/>
              </a:ext>
            </a:extLst>
          </p:cNvPr>
          <p:cNvSpPr/>
          <p:nvPr/>
        </p:nvSpPr>
        <p:spPr>
          <a:xfrm>
            <a:off x="-8185" y="1539639"/>
            <a:ext cx="5241367" cy="61341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36575">
              <a:spcBef>
                <a:spcPts val="0"/>
              </a:spcBef>
              <a:spcAft>
                <a:spcPts val="3000"/>
              </a:spcAft>
            </a:pPr>
            <a:r>
              <a:rPr lang="pt-BR" altLang="en-US" sz="3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 MM BRL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E8219CB0-3FFC-4DE7-BF19-7C8AE1B5A39C}"/>
              </a:ext>
            </a:extLst>
          </p:cNvPr>
          <p:cNvSpPr/>
          <p:nvPr/>
        </p:nvSpPr>
        <p:spPr>
          <a:xfrm>
            <a:off x="0" y="2153056"/>
            <a:ext cx="12185803" cy="4008593"/>
          </a:xfrm>
          <a:prstGeom prst="rect">
            <a:avLst/>
          </a:prstGeom>
          <a:solidFill>
            <a:srgbClr val="00808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0150" lvl="2" indent="-285750" algn="just">
              <a:buFont typeface="Arial" panose="020B0604020202020204" pitchFamily="34" charset="0"/>
              <a:buChar char="•"/>
              <a:defRPr/>
            </a:pP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Acetato de </a:t>
            </a:r>
            <a:r>
              <a:rPr lang="pt-BR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Eteramina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  <a:defRPr/>
            </a:pP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Amido de Milho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  <a:defRPr/>
            </a:pP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Amido de mandioca 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  <a:defRPr/>
            </a:pP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Aditivo aglomerante para </a:t>
            </a:r>
            <a:r>
              <a:rPr lang="pt-BR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Pelotização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  <a:defRPr/>
            </a:pP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Soda Caustica  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  <a:defRPr/>
            </a:pP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Polipropileno Glicol (PPG), 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  <a:defRPr/>
            </a:pP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Metil </a:t>
            </a:r>
            <a:r>
              <a:rPr lang="pt-BR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Isobutil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Carbinol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(MBIC)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  <a:defRPr/>
            </a:pPr>
            <a:r>
              <a:rPr lang="pt-BR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Floculantes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  <a:defRPr/>
            </a:pP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Coagulantes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E8C2245-17C0-420A-BAB4-FFD830F222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308" b="3647"/>
          <a:stretch/>
        </p:blipFill>
        <p:spPr>
          <a:xfrm>
            <a:off x="8741968" y="3440246"/>
            <a:ext cx="3359294" cy="18406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3A68B1E-C462-4B25-A17C-04F7411C79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4041197"/>
            <a:ext cx="2453875" cy="20130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43845E6-4892-4547-9528-5FB59690C7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6566" y="1489607"/>
            <a:ext cx="5702983" cy="17981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1600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asted-image.tiff"/>
          <p:cNvPicPr>
            <a:picLocks noChangeAspect="1"/>
          </p:cNvPicPr>
          <p:nvPr/>
        </p:nvPicPr>
        <p:blipFill>
          <a:blip r:embed="rId3" cstate="print">
            <a:alphaModFix amt="534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36" y="-401418"/>
            <a:ext cx="12257336" cy="7660835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0DC0560B-CF29-40BA-87D4-F1E6DB76FF48}"/>
              </a:ext>
            </a:extLst>
          </p:cNvPr>
          <p:cNvSpPr/>
          <p:nvPr/>
        </p:nvSpPr>
        <p:spPr>
          <a:xfrm>
            <a:off x="5776687" y="1655773"/>
            <a:ext cx="6415314" cy="3758056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36575"/>
            <a:r>
              <a:rPr lang="pt-BR" sz="6000" dirty="0">
                <a:latin typeface="Arial" panose="020B0604020202020204" pitchFamily="34" charset="0"/>
                <a:cs typeface="Arial" panose="020B0604020202020204" pitchFamily="34" charset="0"/>
              </a:rPr>
              <a:t>Uniformes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9B2F12C-6A2C-4C8A-80AF-F1AE55881BBE}"/>
              </a:ext>
            </a:extLst>
          </p:cNvPr>
          <p:cNvSpPr/>
          <p:nvPr/>
        </p:nvSpPr>
        <p:spPr>
          <a:xfrm>
            <a:off x="3062514" y="1655773"/>
            <a:ext cx="2714173" cy="3758056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99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91115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sted-image.tiff"/>
          <p:cNvPicPr>
            <a:picLocks noChangeAspect="1"/>
          </p:cNvPicPr>
          <p:nvPr/>
        </p:nvPicPr>
        <p:blipFill>
          <a:blip r:embed="rId2" cstate="print">
            <a:alphaModFix amt="534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36" y="-401418"/>
            <a:ext cx="12257336" cy="7660835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D852200-D3F4-4AB7-A9A3-EB8AAE95ECB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asted-image.tiff">
            <a:extLst>
              <a:ext uri="{FF2B5EF4-FFF2-40B4-BE49-F238E27FC236}">
                <a16:creationId xmlns:a16="http://schemas.microsoft.com/office/drawing/2014/main" id="{2302A690-6840-4183-956E-FA19F5919E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34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68" y="-401417"/>
            <a:ext cx="12257336" cy="8060886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599762F2-B289-49DE-B84C-80E97324B2C6}"/>
              </a:ext>
            </a:extLst>
          </p:cNvPr>
          <p:cNvSpPr/>
          <p:nvPr/>
        </p:nvSpPr>
        <p:spPr>
          <a:xfrm>
            <a:off x="-3" y="465601"/>
            <a:ext cx="12185806" cy="1008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36575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Uniformes</a:t>
            </a:r>
          </a:p>
        </p:txBody>
      </p:sp>
      <p:sp>
        <p:nvSpPr>
          <p:cNvPr id="24" name="Rounded Rectangle 4">
            <a:extLst>
              <a:ext uri="{FF2B5EF4-FFF2-40B4-BE49-F238E27FC236}">
                <a16:creationId xmlns:a16="http://schemas.microsoft.com/office/drawing/2014/main" id="{06E9E75C-F47B-4B3E-9DB2-9C39C71AD252}"/>
              </a:ext>
            </a:extLst>
          </p:cNvPr>
          <p:cNvSpPr/>
          <p:nvPr/>
        </p:nvSpPr>
        <p:spPr>
          <a:xfrm>
            <a:off x="-8185" y="1539639"/>
            <a:ext cx="5241367" cy="61341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36575">
              <a:spcBef>
                <a:spcPts val="0"/>
              </a:spcBef>
              <a:spcAft>
                <a:spcPts val="3000"/>
              </a:spcAft>
            </a:pPr>
            <a:r>
              <a:rPr lang="pt-BR" altLang="en-US" sz="3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MM BRL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E8219CB0-3FFC-4DE7-BF19-7C8AE1B5A39C}"/>
              </a:ext>
            </a:extLst>
          </p:cNvPr>
          <p:cNvSpPr/>
          <p:nvPr/>
        </p:nvSpPr>
        <p:spPr>
          <a:xfrm>
            <a:off x="0" y="2153055"/>
            <a:ext cx="12185803" cy="3783511"/>
          </a:xfrm>
          <a:prstGeom prst="rect">
            <a:avLst/>
          </a:prstGeom>
          <a:solidFill>
            <a:srgbClr val="00808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temos fornecedor mapeado no ES, porem estamos abertos para desenvolvimento de fornecedores locais (novo </a:t>
            </a:r>
            <a:r>
              <a:rPr lang="pt-B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bid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2021). </a:t>
            </a:r>
            <a:b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Será avaliado a capacidade produtiva mensal, faturamento e principais fornecedores de tecido. </a:t>
            </a:r>
            <a:b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processo de “certificação” do fornecedor para a categoria também requer validação de amostras dos uniformes, para identificar conformidade de confecção em relação a ficha técnica.</a:t>
            </a:r>
            <a:b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fornecedores pequenos, temos outras iniciativas como confecção de mochilas e coletes com uniformes reaproveitados feito com pequenas confecções locais.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AE92E52-DDAF-425C-A035-DEE6A772BDD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080"/>
          <a:stretch/>
        </p:blipFill>
        <p:spPr>
          <a:xfrm>
            <a:off x="5562512" y="152487"/>
            <a:ext cx="2919573" cy="18828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C8D30DD-47F5-4612-BEA8-C91CC1DDBB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1415" y="152487"/>
            <a:ext cx="2954597" cy="18828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0186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asted-image.tiff"/>
          <p:cNvPicPr>
            <a:picLocks noChangeAspect="1"/>
          </p:cNvPicPr>
          <p:nvPr/>
        </p:nvPicPr>
        <p:blipFill>
          <a:blip r:embed="rId3" cstate="print">
            <a:alphaModFix amt="534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36" y="-401418"/>
            <a:ext cx="12257336" cy="7660835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0DC0560B-CF29-40BA-87D4-F1E6DB76FF48}"/>
              </a:ext>
            </a:extLst>
          </p:cNvPr>
          <p:cNvSpPr/>
          <p:nvPr/>
        </p:nvSpPr>
        <p:spPr>
          <a:xfrm>
            <a:off x="5776687" y="1655773"/>
            <a:ext cx="6415314" cy="3758056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36575"/>
            <a:r>
              <a:rPr lang="pt-BR" sz="6000" dirty="0">
                <a:latin typeface="Arial" panose="020B0604020202020204" pitchFamily="34" charset="0"/>
                <a:cs typeface="Arial" panose="020B0604020202020204" pitchFamily="34" charset="0"/>
              </a:rPr>
              <a:t>Embalagem e Armazenagem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9B2F12C-6A2C-4C8A-80AF-F1AE55881BBE}"/>
              </a:ext>
            </a:extLst>
          </p:cNvPr>
          <p:cNvSpPr/>
          <p:nvPr/>
        </p:nvSpPr>
        <p:spPr>
          <a:xfrm>
            <a:off x="3062514" y="1655773"/>
            <a:ext cx="2714173" cy="3758056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99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33852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sted-image.tiff"/>
          <p:cNvPicPr>
            <a:picLocks noChangeAspect="1"/>
          </p:cNvPicPr>
          <p:nvPr/>
        </p:nvPicPr>
        <p:blipFill>
          <a:blip r:embed="rId2" cstate="print">
            <a:alphaModFix amt="534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36" y="-401418"/>
            <a:ext cx="12257336" cy="7660835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D852200-D3F4-4AB7-A9A3-EB8AAE95ECB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asted-image.tiff">
            <a:extLst>
              <a:ext uri="{FF2B5EF4-FFF2-40B4-BE49-F238E27FC236}">
                <a16:creationId xmlns:a16="http://schemas.microsoft.com/office/drawing/2014/main" id="{2302A690-6840-4183-956E-FA19F5919E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34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68" y="-401417"/>
            <a:ext cx="12257336" cy="8060886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599762F2-B289-49DE-B84C-80E97324B2C6}"/>
              </a:ext>
            </a:extLst>
          </p:cNvPr>
          <p:cNvSpPr/>
          <p:nvPr/>
        </p:nvSpPr>
        <p:spPr>
          <a:xfrm>
            <a:off x="-3" y="465601"/>
            <a:ext cx="12185806" cy="1008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36575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Embalagem e Armazenagem</a:t>
            </a:r>
          </a:p>
        </p:txBody>
      </p:sp>
      <p:sp>
        <p:nvSpPr>
          <p:cNvPr id="24" name="Rounded Rectangle 4">
            <a:extLst>
              <a:ext uri="{FF2B5EF4-FFF2-40B4-BE49-F238E27FC236}">
                <a16:creationId xmlns:a16="http://schemas.microsoft.com/office/drawing/2014/main" id="{06E9E75C-F47B-4B3E-9DB2-9C39C71AD252}"/>
              </a:ext>
            </a:extLst>
          </p:cNvPr>
          <p:cNvSpPr/>
          <p:nvPr/>
        </p:nvSpPr>
        <p:spPr>
          <a:xfrm>
            <a:off x="-8185" y="1539639"/>
            <a:ext cx="5241367" cy="61341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36575">
              <a:spcBef>
                <a:spcPts val="0"/>
              </a:spcBef>
              <a:spcAft>
                <a:spcPts val="3000"/>
              </a:spcAft>
            </a:pPr>
            <a:r>
              <a:rPr lang="pt-BR" altLang="en-US" sz="3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MM BRL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E8219CB0-3FFC-4DE7-BF19-7C8AE1B5A39C}"/>
              </a:ext>
            </a:extLst>
          </p:cNvPr>
          <p:cNvSpPr/>
          <p:nvPr/>
        </p:nvSpPr>
        <p:spPr>
          <a:xfrm>
            <a:off x="0" y="2153056"/>
            <a:ext cx="12185803" cy="2812840"/>
          </a:xfrm>
          <a:prstGeom prst="rect">
            <a:avLst/>
          </a:prstGeom>
          <a:solidFill>
            <a:srgbClr val="00808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Possuímos contratos fornecimento de Embalagens para:</a:t>
            </a:r>
          </a:p>
          <a:p>
            <a:pPr marL="1714500" lvl="3" indent="-342900">
              <a:buFont typeface="Courier New" panose="02070309020205020404" pitchFamily="49" charset="0"/>
              <a:buChar char="o"/>
              <a:defRPr/>
            </a:pP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Explosivos</a:t>
            </a:r>
          </a:p>
          <a:p>
            <a:pPr marL="1714500" lvl="3" indent="-342900">
              <a:buFont typeface="Courier New" panose="02070309020205020404" pitchFamily="49" charset="0"/>
              <a:buChar char="o"/>
              <a:defRPr/>
            </a:pP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Amostras de Minério</a:t>
            </a:r>
          </a:p>
          <a:p>
            <a:pPr marL="1714500" lvl="3" indent="-342900">
              <a:buFont typeface="Courier New" panose="02070309020205020404" pitchFamily="49" charset="0"/>
              <a:buChar char="o"/>
              <a:defRPr/>
            </a:pP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Tambores  </a:t>
            </a:r>
            <a:b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fornecedor local </a:t>
            </a:r>
            <a:r>
              <a:rPr lang="pt-B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Polydomus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 responsável por uma parcela dos itens do contrato de embalagens.</a:t>
            </a:r>
            <a:b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2077FC4-B547-46A0-AAC6-32804E8705F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41" b="1324"/>
          <a:stretch/>
        </p:blipFill>
        <p:spPr>
          <a:xfrm>
            <a:off x="8495775" y="839564"/>
            <a:ext cx="3421447" cy="26269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271F961-A42F-4FB6-84E9-547B3C0519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3182" y="4417328"/>
            <a:ext cx="4973317" cy="22947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3410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asted-image.tiff"/>
          <p:cNvPicPr>
            <a:picLocks noChangeAspect="1"/>
          </p:cNvPicPr>
          <p:nvPr/>
        </p:nvPicPr>
        <p:blipFill>
          <a:blip r:embed="rId3" cstate="print">
            <a:alphaModFix amt="534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36" y="-401418"/>
            <a:ext cx="12257336" cy="7660835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0DC0560B-CF29-40BA-87D4-F1E6DB76FF48}"/>
              </a:ext>
            </a:extLst>
          </p:cNvPr>
          <p:cNvSpPr/>
          <p:nvPr/>
        </p:nvSpPr>
        <p:spPr>
          <a:xfrm>
            <a:off x="5776687" y="1655773"/>
            <a:ext cx="6415314" cy="3758056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36575"/>
            <a:r>
              <a:rPr lang="pt-BR" sz="6000" dirty="0">
                <a:latin typeface="Arial" panose="020B0604020202020204" pitchFamily="34" charset="0"/>
                <a:cs typeface="Arial" panose="020B0604020202020204" pitchFamily="34" charset="0"/>
              </a:rPr>
              <a:t>Material de Construção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9B2F12C-6A2C-4C8A-80AF-F1AE55881BBE}"/>
              </a:ext>
            </a:extLst>
          </p:cNvPr>
          <p:cNvSpPr/>
          <p:nvPr/>
        </p:nvSpPr>
        <p:spPr>
          <a:xfrm>
            <a:off x="3062514" y="1655773"/>
            <a:ext cx="2714173" cy="3758056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99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26852939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o Office">
  <a:themeElements>
    <a:clrScheme name="VALE">
      <a:dk1>
        <a:srgbClr val="007E7A"/>
      </a:dk1>
      <a:lt1>
        <a:sysClr val="window" lastClr="FFFFFF"/>
      </a:lt1>
      <a:dk2>
        <a:srgbClr val="EDB111"/>
      </a:dk2>
      <a:lt2>
        <a:srgbClr val="747678"/>
      </a:lt2>
      <a:accent1>
        <a:srgbClr val="E37222"/>
      </a:accent1>
      <a:accent2>
        <a:srgbClr val="BB133E"/>
      </a:accent2>
      <a:accent3>
        <a:srgbClr val="3D7EDB"/>
      </a:accent3>
      <a:accent4>
        <a:srgbClr val="00B0CA"/>
      </a:accent4>
      <a:accent5>
        <a:srgbClr val="69BE28"/>
      </a:accent5>
      <a:accent6>
        <a:srgbClr val="DFDF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0B0F893287C040804307BE402FA862" ma:contentTypeVersion="2" ma:contentTypeDescription="Create a new document." ma:contentTypeScope="" ma:versionID="741b3718236a0d8a258c2da889f5eb91">
  <xsd:schema xmlns:xsd="http://www.w3.org/2001/XMLSchema" xmlns:xs="http://www.w3.org/2001/XMLSchema" xmlns:p="http://schemas.microsoft.com/office/2006/metadata/properties" xmlns:ns1="http://schemas.microsoft.com/sharepoint/v3" xmlns:ns2="543b2ab1-de10-4d07-b7cb-357aa3938096" targetNamespace="http://schemas.microsoft.com/office/2006/metadata/properties" ma:root="true" ma:fieldsID="f1a4ad965e229427f239c2c64ae9c74c" ns1:_="" ns2:_="">
    <xsd:import namespace="http://schemas.microsoft.com/sharepoint/v3"/>
    <xsd:import namespace="543b2ab1-de10-4d07-b7cb-357aa3938096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3b2ab1-de10-4d07-b7cb-357aa3938096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5E3C92-E139-4897-8628-10B340405FB7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5C63D0D2-D45F-4F5F-B643-0369B2206E26}">
  <ds:schemaRefs>
    <ds:schemaRef ds:uri="http://purl.org/dc/elements/1.1/"/>
    <ds:schemaRef ds:uri="http://schemas.microsoft.com/office/2006/metadata/properties"/>
    <ds:schemaRef ds:uri="543b2ab1-de10-4d07-b7cb-357aa3938096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2987180-3041-4645-A679-2AA9FD5B6E3C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DFAC2A9-B412-470C-BBDC-F8A9344646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43b2ab1-de10-4d07-b7cb-357aa39380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64240</TotalTime>
  <Words>415</Words>
  <Application>Microsoft Office PowerPoint</Application>
  <PresentationFormat>Widescreen</PresentationFormat>
  <Paragraphs>126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4" baseType="lpstr">
      <vt:lpstr>Arial</vt:lpstr>
      <vt:lpstr>Arial Nova Light</vt:lpstr>
      <vt:lpstr>Calibri</vt:lpstr>
      <vt:lpstr>Calibri Light</vt:lpstr>
      <vt:lpstr>Courier New</vt:lpstr>
      <vt:lpstr>Montserrat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da apresentação</dc:title>
  <dc:creator>Janaina Rezende</dc:creator>
  <cp:lastModifiedBy>Giovanni Eustaquio</cp:lastModifiedBy>
  <cp:revision>3190</cp:revision>
  <cp:lastPrinted>2018-10-18T20:29:11Z</cp:lastPrinted>
  <dcterms:created xsi:type="dcterms:W3CDTF">2017-05-08T14:16:41Z</dcterms:created>
  <dcterms:modified xsi:type="dcterms:W3CDTF">2020-07-30T13:29:53Z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0x010100F10B0F893287C040804307BE402FA862</vt:lpwstr>
  </property>
</Properties>
</file>